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530" r:id="rId5"/>
    <p:sldId id="537" r:id="rId6"/>
    <p:sldId id="531" r:id="rId7"/>
    <p:sldId id="533" r:id="rId8"/>
    <p:sldId id="536" r:id="rId9"/>
    <p:sldId id="546" r:id="rId10"/>
    <p:sldId id="545" r:id="rId11"/>
    <p:sldId id="540" r:id="rId12"/>
    <p:sldId id="548" r:id="rId13"/>
    <p:sldId id="549" r:id="rId14"/>
    <p:sldId id="550" r:id="rId15"/>
    <p:sldId id="551" r:id="rId16"/>
    <p:sldId id="552" r:id="rId17"/>
    <p:sldId id="558" r:id="rId18"/>
    <p:sldId id="534" r:id="rId19"/>
    <p:sldId id="553" r:id="rId20"/>
    <p:sldId id="554" r:id="rId21"/>
    <p:sldId id="555" r:id="rId22"/>
    <p:sldId id="556" r:id="rId23"/>
    <p:sldId id="543" r:id="rId24"/>
    <p:sldId id="54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 id="4" name="saicharan kanchu" initials="sk" lastIdx="2" clrIdx="3">
    <p:extLst>
      <p:ext uri="{19B8F6BF-5375-455C-9EA6-DF929625EA0E}">
        <p15:presenceInfo xmlns:p15="http://schemas.microsoft.com/office/powerpoint/2012/main" userId="8f11065691d50ac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1689"/>
    <a:srgbClr val="FEB52B"/>
    <a:srgbClr val="6F22E3"/>
    <a:srgbClr val="8822EE"/>
    <a:srgbClr val="F01688"/>
    <a:srgbClr val="2F21F3"/>
    <a:srgbClr val="E218A3"/>
    <a:srgbClr val="BA20DB"/>
    <a:srgbClr val="6A23F1"/>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422"/>
  </p:normalViewPr>
  <p:slideViewPr>
    <p:cSldViewPr snapToGrid="0">
      <p:cViewPr varScale="1">
        <p:scale>
          <a:sx n="117" d="100"/>
          <a:sy n="117" d="100"/>
        </p:scale>
        <p:origin x="324" y="102"/>
      </p:cViewPr>
      <p:guideLst/>
    </p:cSldViewPr>
  </p:slideViewPr>
  <p:notesTextViewPr>
    <p:cViewPr>
      <p:scale>
        <a:sx n="1" d="1"/>
        <a:sy n="1" d="1"/>
      </p:scale>
      <p:origin x="0" y="0"/>
    </p:cViewPr>
  </p:notesTextViewPr>
  <p:notesViewPr>
    <p:cSldViewPr snapToGrid="0">
      <p:cViewPr varScale="1">
        <p:scale>
          <a:sx n="74" d="100"/>
          <a:sy n="74" d="100"/>
        </p:scale>
        <p:origin x="2673" y="2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Umesh\Desktop\project\P214-HR%20Analytics\excel%20task.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[excel task.xlsx]KPI 1!PivotTable2</c:name>
    <c:fmtId val="29"/>
  </c:pivotSource>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sysClr val="windowText" lastClr="000000">
                    <a:lumMod val="65000"/>
                    <a:lumOff val="35000"/>
                  </a:sysClr>
                </a:solidFill>
                <a:latin typeface="+mn-lt"/>
                <a:ea typeface="+mn-ea"/>
                <a:cs typeface="+mn-cs"/>
              </a:defRPr>
            </a:pPr>
            <a:r>
              <a:rPr lang="en-IN" sz="1100" b="1" dirty="0">
                <a:solidFill>
                  <a:schemeClr val="tx1"/>
                </a:solidFill>
                <a:effectLst/>
              </a:rPr>
              <a:t>Average Attrition rate for all Departments</a:t>
            </a:r>
            <a:endParaRPr lang="en-US" sz="1100" b="1" dirty="0">
              <a:solidFill>
                <a:schemeClr val="tx1"/>
              </a:solidFill>
              <a:effectLst/>
            </a:endParaRPr>
          </a:p>
          <a:p>
            <a:pPr marL="0" marR="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US" sz="1100" dirty="0"/>
          </a:p>
        </c:rich>
      </c:tx>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sysClr val="windowText" lastClr="000000">
                  <a:lumMod val="65000"/>
                  <a:lumOff val="35000"/>
                </a:sys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 1'!$B$3</c:f>
              <c:strCache>
                <c:ptCount val="1"/>
                <c:pt idx="0">
                  <c:v>Total</c:v>
                </c:pt>
              </c:strCache>
            </c:strRef>
          </c:tx>
          <c:spPr>
            <a:solidFill>
              <a:schemeClr val="accent5">
                <a:lumMod val="50000"/>
              </a:schemeClr>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 1'!$A$4:$A$10</c:f>
              <c:strCache>
                <c:ptCount val="6"/>
                <c:pt idx="0">
                  <c:v>Hardware</c:v>
                </c:pt>
                <c:pt idx="1">
                  <c:v>Human Resources</c:v>
                </c:pt>
                <c:pt idx="2">
                  <c:v>Research &amp; Development</c:v>
                </c:pt>
                <c:pt idx="3">
                  <c:v>Sales</c:v>
                </c:pt>
                <c:pt idx="4">
                  <c:v>Software</c:v>
                </c:pt>
                <c:pt idx="5">
                  <c:v>Support</c:v>
                </c:pt>
              </c:strCache>
            </c:strRef>
          </c:cat>
          <c:val>
            <c:numRef>
              <c:f>'KPI 1'!$B$4:$B$10</c:f>
              <c:numCache>
                <c:formatCode>0%</c:formatCode>
                <c:ptCount val="6"/>
                <c:pt idx="0">
                  <c:v>0.49443016281062552</c:v>
                </c:pt>
                <c:pt idx="1">
                  <c:v>0.49857448325017817</c:v>
                </c:pt>
                <c:pt idx="2">
                  <c:v>0.51208077893977644</c:v>
                </c:pt>
                <c:pt idx="3">
                  <c:v>0.50017745179226314</c:v>
                </c:pt>
                <c:pt idx="4">
                  <c:v>0.50539827255278313</c:v>
                </c:pt>
                <c:pt idx="5">
                  <c:v>0.5018663455749548</c:v>
                </c:pt>
              </c:numCache>
            </c:numRef>
          </c:val>
          <c:extLst>
            <c:ext xmlns:c16="http://schemas.microsoft.com/office/drawing/2014/chart" uri="{C3380CC4-5D6E-409C-BE32-E72D297353CC}">
              <c16:uniqueId val="{00000000-0885-42AB-BC53-A3AA196CBFF6}"/>
            </c:ext>
          </c:extLst>
        </c:ser>
        <c:dLbls>
          <c:dLblPos val="inEnd"/>
          <c:showLegendKey val="0"/>
          <c:showVal val="1"/>
          <c:showCatName val="0"/>
          <c:showSerName val="0"/>
          <c:showPercent val="0"/>
          <c:showBubbleSize val="0"/>
        </c:dLbls>
        <c:gapWidth val="100"/>
        <c:overlap val="-24"/>
        <c:axId val="255696952"/>
        <c:axId val="255700088"/>
      </c:barChart>
      <c:catAx>
        <c:axId val="25569695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ysClr val="windowText" lastClr="000000"/>
                </a:solidFill>
                <a:latin typeface="+mn-lt"/>
                <a:ea typeface="+mn-ea"/>
                <a:cs typeface="+mn-cs"/>
              </a:defRPr>
            </a:pPr>
            <a:endParaRPr lang="en-US"/>
          </a:p>
        </c:txPr>
        <c:crossAx val="255700088"/>
        <c:crosses val="autoZero"/>
        <c:auto val="1"/>
        <c:lblAlgn val="ctr"/>
        <c:lblOffset val="100"/>
        <c:noMultiLvlLbl val="0"/>
      </c:catAx>
      <c:valAx>
        <c:axId val="255700088"/>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55696952"/>
        <c:crosses val="autoZero"/>
        <c:crossBetween val="between"/>
      </c:valAx>
      <c:spPr>
        <a:gradFill>
          <a:gsLst>
            <a:gs pos="0">
              <a:schemeClr val="accent6"/>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plotArea>
    <c:plotVisOnly val="1"/>
    <c:dispBlanksAs val="gap"/>
    <c:showDLblsOverMax val="0"/>
  </c:chart>
  <c:spPr>
    <a:gradFill>
      <a:gsLst>
        <a:gs pos="0">
          <a:schemeClr val="accent6"/>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task.xlsx]kpi 2!PivotTable1</c:name>
    <c:fmtId val="11"/>
  </c:pivotSource>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b="0" i="0" u="none" strike="noStrike" kern="1200" baseline="0">
                <a:solidFill>
                  <a:sysClr val="windowText" lastClr="000000">
                    <a:lumMod val="65000"/>
                    <a:lumOff val="35000"/>
                  </a:sysClr>
                </a:solidFill>
                <a:effectLst/>
                <a:latin typeface="+mn-lt"/>
                <a:ea typeface="+mn-ea"/>
                <a:cs typeface="+mn-cs"/>
              </a:defRPr>
            </a:pPr>
            <a:r>
              <a:rPr lang="en-IN" sz="1200" b="1" dirty="0">
                <a:solidFill>
                  <a:sysClr val="windowText" lastClr="000000"/>
                </a:solidFill>
                <a:effectLst/>
              </a:rPr>
              <a:t>Average Hourly rate of Male Research Scientist</a:t>
            </a:r>
            <a:endParaRPr lang="en-US" sz="1200" b="1" dirty="0">
              <a:solidFill>
                <a:sysClr val="windowText" lastClr="000000"/>
              </a:solidFill>
              <a:effectLst/>
            </a:endParaRPr>
          </a:p>
          <a:p>
            <a:pPr marL="0" marR="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US" sz="1050" dirty="0"/>
          </a:p>
        </c:rich>
      </c:tx>
      <c:layout>
        <c:manualLayout>
          <c:xMode val="edge"/>
          <c:yMode val="edge"/>
          <c:x val="0.18733345180810732"/>
          <c:y val="7.7682997958588504E-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b="0" i="0" u="none" strike="noStrike" kern="1200" baseline="0">
              <a:solidFill>
                <a:sysClr val="windowText" lastClr="000000">
                  <a:lumMod val="65000"/>
                  <a:lumOff val="35000"/>
                </a:sysClr>
              </a:solidFill>
              <a:effectLst/>
              <a:latin typeface="+mn-lt"/>
              <a:ea typeface="+mn-ea"/>
              <a:cs typeface="+mn-cs"/>
            </a:defRPr>
          </a:pPr>
          <a:endParaRPr lang="en-US"/>
        </a:p>
      </c:txPr>
    </c:title>
    <c:autoTitleDeleted val="0"/>
    <c:pivotFmts>
      <c:pivotFmt>
        <c:idx val="0"/>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dLbl>
          <c:idx val="0"/>
          <c:layout>
            <c:manualLayout>
              <c:x val="-5.0925337632079971E-17"/>
              <c:y val="0.2980974773986584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fld id="{AF6BC58B-8BE2-4607-A120-12571ECCC892}" type="VALUE">
                  <a:rPr lang="en-US" sz="1600"/>
                  <a:pPr>
                    <a:defRPr sz="1000" b="1" i="0" u="none" strike="noStrike" kern="1200" baseline="0">
                      <a:solidFill>
                        <a:schemeClr val="lt1"/>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dLbl>
          <c:idx val="0"/>
          <c:layout>
            <c:manualLayout>
              <c:x val="-5.0925337632079971E-17"/>
              <c:y val="0.2980974773986584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fld id="{AF6BC58B-8BE2-4607-A120-12571ECCC892}" type="VALUE">
                  <a:rPr lang="en-US" sz="1600"/>
                  <a:pPr>
                    <a:defRPr sz="1000" b="1" i="0" u="none" strike="noStrike" kern="1200" baseline="0">
                      <a:solidFill>
                        <a:schemeClr val="lt1"/>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4"/>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dLbl>
          <c:idx val="0"/>
          <c:layout>
            <c:manualLayout>
              <c:x val="-5.0925337632079971E-17"/>
              <c:y val="0.2980974773986584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fld id="{AF6BC58B-8BE2-4607-A120-12571ECCC892}" type="VALUE">
                  <a:rPr lang="en-US" sz="1600"/>
                  <a:pPr>
                    <a:defRPr sz="1000" b="1" i="0" u="none" strike="noStrike" kern="1200" baseline="0">
                      <a:solidFill>
                        <a:schemeClr val="lt1"/>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s>
    <c:plotArea>
      <c:layout>
        <c:manualLayout>
          <c:layoutTarget val="inner"/>
          <c:xMode val="edge"/>
          <c:yMode val="edge"/>
          <c:x val="6.3657407407407413E-2"/>
          <c:y val="0.16564582605293651"/>
          <c:w val="0.93634259259259256"/>
          <c:h val="0.50713481995772924"/>
        </c:manualLayout>
      </c:layout>
      <c:barChart>
        <c:barDir val="col"/>
        <c:grouping val="clustered"/>
        <c:varyColors val="0"/>
        <c:ser>
          <c:idx val="0"/>
          <c:order val="0"/>
          <c:tx>
            <c:strRef>
              <c:f>'kpi 2'!$B$3</c:f>
              <c:strCache>
                <c:ptCount val="1"/>
                <c:pt idx="0">
                  <c:v>Total</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Pt>
            <c:idx val="0"/>
            <c:invertIfNegative val="0"/>
            <c:bubble3D val="0"/>
            <c:spPr>
              <a:solidFill>
                <a:schemeClr val="accent5">
                  <a:lumMod val="50000"/>
                </a:schemeClr>
              </a:solidFill>
              <a:ln>
                <a:noFill/>
              </a:ln>
              <a:effectLst>
                <a:outerShdw blurRad="76200" dir="18900000" sy="23000" kx="-1200000" algn="bl" rotWithShape="0">
                  <a:prstClr val="black">
                    <a:alpha val="20000"/>
                  </a:prstClr>
                </a:outerShdw>
              </a:effectLst>
            </c:spPr>
            <c:extLst>
              <c:ext xmlns:c16="http://schemas.microsoft.com/office/drawing/2014/chart" uri="{C3380CC4-5D6E-409C-BE32-E72D297353CC}">
                <c16:uniqueId val="{00000001-270C-4660-B68A-A6228541A767}"/>
              </c:ext>
            </c:extLst>
          </c:dPt>
          <c:dLbls>
            <c:dLbl>
              <c:idx val="0"/>
              <c:layout>
                <c:manualLayout>
                  <c:x val="-5.0925337632079971E-17"/>
                  <c:y val="0.29809747739865844"/>
                </c:manualLayout>
              </c:layout>
              <c:tx>
                <c:rich>
                  <a:bodyPr/>
                  <a:lstStyle/>
                  <a:p>
                    <a:fld id="{AF6BC58B-8BE2-4607-A120-12571ECCC892}" type="VALUE">
                      <a:rPr lang="en-US" sz="1600"/>
                      <a:pPr/>
                      <a:t>[VALUE]</a:t>
                    </a:fld>
                    <a:endParaRPr lang="en-IN"/>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270C-4660-B68A-A6228541A767}"/>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'kpi 2'!$A$4</c:f>
              <c:strCache>
                <c:ptCount val="1"/>
                <c:pt idx="0">
                  <c:v>Research Scientist</c:v>
                </c:pt>
              </c:strCache>
            </c:strRef>
          </c:cat>
          <c:val>
            <c:numRef>
              <c:f>'kpi 2'!$B$4</c:f>
              <c:numCache>
                <c:formatCode>0.00</c:formatCode>
                <c:ptCount val="1"/>
                <c:pt idx="0">
                  <c:v>115.16421178343948</c:v>
                </c:pt>
              </c:numCache>
            </c:numRef>
          </c:val>
          <c:extLst>
            <c:ext xmlns:c16="http://schemas.microsoft.com/office/drawing/2014/chart" uri="{C3380CC4-5D6E-409C-BE32-E72D297353CC}">
              <c16:uniqueId val="{00000002-270C-4660-B68A-A6228541A767}"/>
            </c:ext>
          </c:extLst>
        </c:ser>
        <c:dLbls>
          <c:dLblPos val="inEnd"/>
          <c:showLegendKey val="0"/>
          <c:showVal val="1"/>
          <c:showCatName val="0"/>
          <c:showSerName val="0"/>
          <c:showPercent val="0"/>
          <c:showBubbleSize val="0"/>
        </c:dLbls>
        <c:gapWidth val="41"/>
        <c:axId val="255698912"/>
        <c:axId val="255699696"/>
      </c:barChart>
      <c:catAx>
        <c:axId val="25569891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ysClr val="windowText" lastClr="000000"/>
                </a:solidFill>
                <a:effectLst/>
                <a:latin typeface="+mn-lt"/>
                <a:ea typeface="+mn-ea"/>
                <a:cs typeface="+mn-cs"/>
              </a:defRPr>
            </a:pPr>
            <a:endParaRPr lang="en-US"/>
          </a:p>
        </c:txPr>
        <c:crossAx val="255699696"/>
        <c:crosses val="autoZero"/>
        <c:auto val="1"/>
        <c:lblAlgn val="ctr"/>
        <c:lblOffset val="100"/>
        <c:noMultiLvlLbl val="0"/>
      </c:catAx>
      <c:valAx>
        <c:axId val="255699696"/>
        <c:scaling>
          <c:orientation val="minMax"/>
        </c:scaling>
        <c:delete val="1"/>
        <c:axPos val="l"/>
        <c:numFmt formatCode="0.00" sourceLinked="1"/>
        <c:majorTickMark val="none"/>
        <c:minorTickMark val="none"/>
        <c:tickLblPos val="nextTo"/>
        <c:crossAx val="255698912"/>
        <c:crosses val="autoZero"/>
        <c:crossBetween val="between"/>
      </c:valAx>
      <c:spPr>
        <a:noFill/>
        <a:ln>
          <a:noFill/>
        </a:ln>
        <a:effectLst/>
      </c:spPr>
    </c:plotArea>
    <c:plotVisOnly val="1"/>
    <c:dispBlanksAs val="gap"/>
    <c:showDLblsOverMax val="0"/>
  </c:chart>
  <c:spPr>
    <a:gradFill flip="none" rotWithShape="1">
      <a:gsLst>
        <a:gs pos="0">
          <a:schemeClr val="accent6">
            <a:lumMod val="90000"/>
          </a:schemeClr>
        </a:gs>
        <a:gs pos="100000">
          <a:schemeClr val="accent1">
            <a:lumMod val="84000"/>
          </a:schemeClr>
        </a:gs>
      </a:gsLst>
      <a:lin ang="5400000" scaled="1"/>
      <a:tileRect/>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task.xlsx]KPI3!PivotTable2</c:name>
    <c:fmtId val="1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baseline="0" dirty="0">
                <a:solidFill>
                  <a:schemeClr val="tx1"/>
                </a:solidFill>
                <a:effectLst/>
              </a:rPr>
              <a:t>Attrition rate Vs Monthly income</a:t>
            </a:r>
            <a:endParaRPr lang="en-US" b="1"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solidFill>
              <a:schemeClr val="accent2"/>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solidFill>
              <a:schemeClr val="accent2"/>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solidFill>
              <a:schemeClr val="accent2"/>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'KPI3'!$B$3</c:f>
              <c:strCache>
                <c:ptCount val="1"/>
                <c:pt idx="0">
                  <c:v>Sum of AttritionRate</c:v>
                </c:pt>
              </c:strCache>
            </c:strRef>
          </c:tx>
          <c:spPr>
            <a:solidFill>
              <a:schemeClr val="accent1"/>
            </a:solidFill>
            <a:ln>
              <a:solidFill>
                <a:schemeClr val="accent2"/>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'KPI3'!$A$4:$A$9</c:f>
              <c:strCache>
                <c:ptCount val="6"/>
                <c:pt idx="0">
                  <c:v>Hardware</c:v>
                </c:pt>
                <c:pt idx="1">
                  <c:v>Human Resources</c:v>
                </c:pt>
                <c:pt idx="2">
                  <c:v>Research &amp; Development</c:v>
                </c:pt>
                <c:pt idx="3">
                  <c:v>Sales</c:v>
                </c:pt>
                <c:pt idx="4">
                  <c:v>Software</c:v>
                </c:pt>
                <c:pt idx="5">
                  <c:v>Support</c:v>
                </c:pt>
              </c:strCache>
            </c:strRef>
          </c:cat>
          <c:val>
            <c:numRef>
              <c:f>'KPI3'!$B$4:$B$9</c:f>
              <c:numCache>
                <c:formatCode>0%</c:formatCode>
                <c:ptCount val="6"/>
                <c:pt idx="0">
                  <c:v>0.49443016281062552</c:v>
                </c:pt>
                <c:pt idx="1">
                  <c:v>0.49857448325017817</c:v>
                </c:pt>
                <c:pt idx="2">
                  <c:v>0.51208077893977644</c:v>
                </c:pt>
                <c:pt idx="3">
                  <c:v>0.50017745179226314</c:v>
                </c:pt>
                <c:pt idx="4">
                  <c:v>0.50539827255278313</c:v>
                </c:pt>
                <c:pt idx="5">
                  <c:v>0.5018663455749548</c:v>
                </c:pt>
              </c:numCache>
            </c:numRef>
          </c:val>
          <c:extLst>
            <c:ext xmlns:c16="http://schemas.microsoft.com/office/drawing/2014/chart" uri="{C3380CC4-5D6E-409C-BE32-E72D297353CC}">
              <c16:uniqueId val="{00000000-EF16-4C7F-B8A3-D8D5DFF12AB1}"/>
            </c:ext>
          </c:extLst>
        </c:ser>
        <c:ser>
          <c:idx val="1"/>
          <c:order val="1"/>
          <c:tx>
            <c:strRef>
              <c:f>'KPI3'!$C$3</c:f>
              <c:strCache>
                <c:ptCount val="1"/>
                <c:pt idx="0">
                  <c:v>Sum of MonthlyIncome</c:v>
                </c:pt>
              </c:strCache>
            </c:strRef>
          </c:tx>
          <c:spPr>
            <a:solidFill>
              <a:schemeClr val="accent5">
                <a:lumMod val="50000"/>
              </a:schemeClr>
            </a:solidFill>
            <a:ln>
              <a:noFill/>
            </a:ln>
            <a:effectLst/>
          </c:spPr>
          <c:invertIfNegative val="0"/>
          <c:dLbls>
            <c:dLbl>
              <c:idx val="0"/>
              <c:layout>
                <c:manualLayout>
                  <c:x val="3.4653513975462036E-3"/>
                  <c:y val="-6.334937299504250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F16-4C7F-B8A3-D8D5DFF12AB1}"/>
                </c:ext>
              </c:extLst>
            </c:dLbl>
            <c:dLbl>
              <c:idx val="1"/>
              <c:layout>
                <c:manualLayout>
                  <c:x val="-8.6633784938655416E-3"/>
                  <c:y val="-6.4559638378536017E-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F16-4C7F-B8A3-D8D5DFF12AB1}"/>
                </c:ext>
              </c:extLst>
            </c:dLbl>
            <c:dLbl>
              <c:idx val="2"/>
              <c:layout>
                <c:manualLayout>
                  <c:x val="0"/>
                  <c:y val="-1.667760279965006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F16-4C7F-B8A3-D8D5DFF12AB1}"/>
                </c:ext>
              </c:extLst>
            </c:dLbl>
            <c:dLbl>
              <c:idx val="3"/>
              <c:layout>
                <c:manualLayout>
                  <c:x val="-6.9307027950924072E-3"/>
                  <c:y val="6.6127150772817944E-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EF16-4C7F-B8A3-D8D5DFF12AB1}"/>
                </c:ext>
              </c:extLst>
            </c:dLbl>
            <c:dLbl>
              <c:idx val="4"/>
              <c:layout>
                <c:manualLayout>
                  <c:x val="-1.7326756987731018E-3"/>
                  <c:y val="-2.8641732283464778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EF16-4C7F-B8A3-D8D5DFF12AB1}"/>
                </c:ext>
              </c:extLst>
            </c:dLbl>
            <c:dLbl>
              <c:idx val="5"/>
              <c:layout>
                <c:manualLayout>
                  <c:x val="-8.6633784938655086E-3"/>
                  <c:y val="4.311023622047201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EF16-4C7F-B8A3-D8D5DFF12AB1}"/>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'KPI3'!$A$4:$A$9</c:f>
              <c:strCache>
                <c:ptCount val="6"/>
                <c:pt idx="0">
                  <c:v>Hardware</c:v>
                </c:pt>
                <c:pt idx="1">
                  <c:v>Human Resources</c:v>
                </c:pt>
                <c:pt idx="2">
                  <c:v>Research &amp; Development</c:v>
                </c:pt>
                <c:pt idx="3">
                  <c:v>Sales</c:v>
                </c:pt>
                <c:pt idx="4">
                  <c:v>Software</c:v>
                </c:pt>
                <c:pt idx="5">
                  <c:v>Support</c:v>
                </c:pt>
              </c:strCache>
            </c:strRef>
          </c:cat>
          <c:val>
            <c:numRef>
              <c:f>'KPI3'!$C$4:$C$9</c:f>
              <c:numCache>
                <c:formatCode>[$₹-4009]\ #,##0</c:formatCode>
                <c:ptCount val="6"/>
                <c:pt idx="0">
                  <c:v>214095874</c:v>
                </c:pt>
                <c:pt idx="1">
                  <c:v>218470104</c:v>
                </c:pt>
                <c:pt idx="2">
                  <c:v>216822251</c:v>
                </c:pt>
                <c:pt idx="3">
                  <c:v>219474886</c:v>
                </c:pt>
                <c:pt idx="4">
                  <c:v>216764167</c:v>
                </c:pt>
                <c:pt idx="5">
                  <c:v>215161781</c:v>
                </c:pt>
              </c:numCache>
            </c:numRef>
          </c:val>
          <c:extLst>
            <c:ext xmlns:c16="http://schemas.microsoft.com/office/drawing/2014/chart" uri="{C3380CC4-5D6E-409C-BE32-E72D297353CC}">
              <c16:uniqueId val="{00000001-EF16-4C7F-B8A3-D8D5DFF12AB1}"/>
            </c:ext>
          </c:extLst>
        </c:ser>
        <c:dLbls>
          <c:showLegendKey val="0"/>
          <c:showVal val="1"/>
          <c:showCatName val="0"/>
          <c:showSerName val="0"/>
          <c:showPercent val="0"/>
          <c:showBubbleSize val="0"/>
        </c:dLbls>
        <c:gapWidth val="219"/>
        <c:axId val="389213696"/>
        <c:axId val="255698520"/>
      </c:barChart>
      <c:valAx>
        <c:axId val="255698520"/>
        <c:scaling>
          <c:orientation val="minMax"/>
        </c:scaling>
        <c:delete val="1"/>
        <c:axPos val="l"/>
        <c:numFmt formatCode="[$₹-4009]\ #,##0" sourceLinked="0"/>
        <c:majorTickMark val="out"/>
        <c:minorTickMark val="none"/>
        <c:tickLblPos val="nextTo"/>
        <c:crossAx val="389213696"/>
        <c:crossesAt val="6"/>
        <c:crossBetween val="between"/>
      </c:valAx>
      <c:catAx>
        <c:axId val="389213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55698520"/>
        <c:crosses val="autoZero"/>
        <c:auto val="1"/>
        <c:lblAlgn val="ctr"/>
        <c:lblOffset val="100"/>
        <c:noMultiLvlLbl val="0"/>
      </c:catAx>
      <c:spPr>
        <a:noFill/>
        <a:ln>
          <a:noFill/>
        </a:ln>
        <a:effectLst/>
      </c:spPr>
    </c:plotArea>
    <c:plotVisOnly val="1"/>
    <c:dispBlanksAs val="gap"/>
    <c:showDLblsOverMax val="0"/>
  </c:chart>
  <c:spPr>
    <a:gradFill>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task.xlsx]kpi4!PivotTable3</c:name>
    <c:fmtId val="17"/>
  </c:pivotSource>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100" b="1" i="0" u="none" strike="noStrike" kern="1200" cap="all" baseline="0">
                <a:solidFill>
                  <a:sysClr val="windowText" lastClr="000000">
                    <a:lumMod val="65000"/>
                    <a:lumOff val="35000"/>
                  </a:sysClr>
                </a:solidFill>
                <a:latin typeface="+mn-lt"/>
                <a:ea typeface="+mn-ea"/>
                <a:cs typeface="+mn-cs"/>
              </a:defRPr>
            </a:pPr>
            <a:r>
              <a:rPr lang="en-IN" sz="1100" b="1" dirty="0">
                <a:solidFill>
                  <a:schemeClr val="tx1"/>
                </a:solidFill>
                <a:effectLst/>
              </a:rPr>
              <a:t>Average working years for each Department</a:t>
            </a:r>
            <a:endParaRPr lang="en-US" sz="1100" b="1" dirty="0">
              <a:solidFill>
                <a:schemeClr val="tx1"/>
              </a:solidFill>
              <a:effectLst/>
            </a:endParaRPr>
          </a:p>
          <a:p>
            <a:pPr marL="0" marR="0" indent="0" algn="ctr" defTabSz="914400" rtl="0" eaLnBrk="1" fontAlgn="auto" latinLnBrk="0" hangingPunct="1">
              <a:lnSpc>
                <a:spcPct val="100000"/>
              </a:lnSpc>
              <a:spcBef>
                <a:spcPts val="0"/>
              </a:spcBef>
              <a:spcAft>
                <a:spcPts val="0"/>
              </a:spcAft>
              <a:buClrTx/>
              <a:buSzTx/>
              <a:buFontTx/>
              <a:buNone/>
              <a:tabLst/>
              <a:defRPr sz="1100">
                <a:solidFill>
                  <a:sysClr val="windowText" lastClr="000000">
                    <a:lumMod val="65000"/>
                    <a:lumOff val="35000"/>
                  </a:sysClr>
                </a:solidFill>
              </a:defRPr>
            </a:pPr>
            <a:endParaRPr lang="en-US" sz="1100" b="1" dirty="0">
              <a:solidFill>
                <a:sysClr val="windowText" lastClr="000000"/>
              </a:solidFill>
            </a:endParaRPr>
          </a:p>
        </c:rich>
      </c:tx>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100" b="1" i="0" u="none" strike="noStrike" kern="1200" cap="all" baseline="0">
              <a:solidFill>
                <a:sysClr val="windowText" lastClr="000000">
                  <a:lumMod val="65000"/>
                  <a:lumOff val="35000"/>
                </a:sysClr>
              </a:solidFill>
              <a:latin typeface="+mn-lt"/>
              <a:ea typeface="+mn-ea"/>
              <a:cs typeface="+mn-cs"/>
            </a:defRPr>
          </a:pPr>
          <a:endParaRPr lang="en-US"/>
        </a:p>
      </c:txPr>
    </c:title>
    <c:autoTitleDeleted val="0"/>
    <c:pivotFmts>
      <c:pivotFmt>
        <c:idx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2"/>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3"/>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4"/>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5"/>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6"/>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7"/>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3"/>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4"/>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5"/>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6"/>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'kpi4'!$B$3</c:f>
              <c:strCache>
                <c:ptCount val="1"/>
                <c:pt idx="0">
                  <c:v>Total</c:v>
                </c:pt>
              </c:strCache>
            </c:strRef>
          </c:tx>
          <c:dPt>
            <c:idx val="0"/>
            <c:bubble3D val="0"/>
            <c:spPr>
              <a:solidFill>
                <a:srgbClr val="8822EE"/>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20A4-49DA-AFE0-658D47424C22}"/>
              </c:ext>
            </c:extLst>
          </c:dPt>
          <c:dPt>
            <c:idx val="1"/>
            <c:bubble3D val="0"/>
            <c:spPr>
              <a:solidFill>
                <a:schemeClr val="accent6">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20A4-49DA-AFE0-658D47424C22}"/>
              </c:ext>
            </c:extLst>
          </c:dPt>
          <c:dPt>
            <c:idx val="2"/>
            <c:bubble3D val="0"/>
            <c:spPr>
              <a:solidFill>
                <a:srgbClr val="00206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20A4-49DA-AFE0-658D47424C22}"/>
              </c:ext>
            </c:extLst>
          </c:dPt>
          <c:dPt>
            <c:idx val="3"/>
            <c:bubble3D val="0"/>
            <c:spPr>
              <a:solidFill>
                <a:srgbClr val="FF000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20A4-49DA-AFE0-658D47424C22}"/>
              </c:ext>
            </c:extLst>
          </c:dPt>
          <c:dPt>
            <c:idx val="4"/>
            <c:bubble3D val="0"/>
            <c:spPr>
              <a:solidFill>
                <a:srgbClr val="FFC00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20A4-49DA-AFE0-658D47424C22}"/>
              </c:ext>
            </c:extLst>
          </c:dPt>
          <c:dPt>
            <c:idx val="5"/>
            <c:bubble3D val="0"/>
            <c:spPr>
              <a:solidFill>
                <a:schemeClr val="tx2">
                  <a:lumMod val="75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20A4-49DA-AFE0-658D47424C22}"/>
              </c:ext>
            </c:extLst>
          </c:dPt>
          <c:dLbls>
            <c:dLbl>
              <c:idx val="0"/>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8846BDDB-1E2A-48D9-AAE6-1047025A86A4}" type="CATEGORYNAME">
                      <a:rPr lang="en-US">
                        <a:solidFill>
                          <a:schemeClr val="tx1"/>
                        </a:solidFill>
                      </a:rPr>
                      <a:pPr>
                        <a:defRPr/>
                      </a:pPr>
                      <a:t>[CATEGORY NAME]</a:t>
                    </a:fld>
                    <a:r>
                      <a:rPr lang="en-US" baseline="0" dirty="0">
                        <a:solidFill>
                          <a:schemeClr val="tx1"/>
                        </a:solidFill>
                      </a:rPr>
                      <a:t>
</a:t>
                    </a:r>
                    <a:fld id="{619F82AF-1DCA-4B3F-87A8-5BF2B27B81E4}" type="PERCENTAGE">
                      <a:rPr lang="en-US" baseline="0">
                        <a:solidFill>
                          <a:schemeClr val="tx1"/>
                        </a:solidFill>
                      </a:rPr>
                      <a:pPr>
                        <a:defRPr/>
                      </a:pPr>
                      <a:t>[PERCENTAGE]</a:t>
                    </a:fld>
                    <a:endParaRPr lang="en-US" baseline="0" dirty="0">
                      <a:solidFill>
                        <a:schemeClr val="tx1"/>
                      </a:solidFill>
                    </a:endParaRPr>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20A4-49DA-AFE0-658D47424C22}"/>
                </c:ext>
              </c:extLst>
            </c:dLbl>
            <c:dLbl>
              <c:idx val="1"/>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ACEE3649-C06C-43AD-9387-CB2DA9BE4C5B}" type="CATEGORYNAME">
                      <a:rPr lang="en-US">
                        <a:solidFill>
                          <a:schemeClr val="tx1"/>
                        </a:solidFill>
                      </a:rPr>
                      <a:pPr>
                        <a:defRPr>
                          <a:solidFill>
                            <a:schemeClr val="accent1"/>
                          </a:solidFill>
                        </a:defRPr>
                      </a:pPr>
                      <a:t>[CATEGORY NAME]</a:t>
                    </a:fld>
                    <a:r>
                      <a:rPr lang="en-US" baseline="0" dirty="0">
                        <a:solidFill>
                          <a:schemeClr val="tx1"/>
                        </a:solidFill>
                      </a:rPr>
                      <a:t>
</a:t>
                    </a:r>
                    <a:fld id="{95BCB484-7DA9-4EF9-9CB7-43650025F087}" type="PERCENTAGE">
                      <a:rPr lang="en-US" baseline="0">
                        <a:solidFill>
                          <a:schemeClr val="tx1"/>
                        </a:solidFill>
                      </a:rPr>
                      <a:pPr>
                        <a:defRPr>
                          <a:solidFill>
                            <a:schemeClr val="accent1"/>
                          </a:solidFill>
                        </a:defRPr>
                      </a:pPr>
                      <a:t>[PERCENTAGE]</a:t>
                    </a:fld>
                    <a:endParaRPr lang="en-US" baseline="0" dirty="0">
                      <a:solidFill>
                        <a:schemeClr val="tx1"/>
                      </a:solidFill>
                    </a:endParaRPr>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20A4-49DA-AFE0-658D47424C22}"/>
                </c:ext>
              </c:extLst>
            </c:dLbl>
            <c:dLbl>
              <c:idx val="2"/>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134BEA32-2E44-4EA1-B6D9-FCBEC12DD632}" type="CATEGORYNAME">
                      <a:rPr lang="en-US">
                        <a:solidFill>
                          <a:schemeClr val="tx1"/>
                        </a:solidFill>
                      </a:rPr>
                      <a:pPr>
                        <a:defRPr>
                          <a:solidFill>
                            <a:schemeClr val="accent1"/>
                          </a:solidFill>
                        </a:defRPr>
                      </a:pPr>
                      <a:t>[CATEGORY NAME]</a:t>
                    </a:fld>
                    <a:r>
                      <a:rPr lang="en-US" baseline="0" dirty="0">
                        <a:solidFill>
                          <a:schemeClr val="tx1"/>
                        </a:solidFill>
                      </a:rPr>
                      <a:t>
</a:t>
                    </a:r>
                    <a:fld id="{C0DA5F52-484D-4027-A706-46AF495F08E1}" type="PERCENTAGE">
                      <a:rPr lang="en-US" baseline="0">
                        <a:solidFill>
                          <a:schemeClr val="tx1"/>
                        </a:solidFill>
                      </a:rPr>
                      <a:pPr>
                        <a:defRPr>
                          <a:solidFill>
                            <a:schemeClr val="accent1"/>
                          </a:solidFill>
                        </a:defRPr>
                      </a:pPr>
                      <a:t>[PERCENTAGE]</a:t>
                    </a:fld>
                    <a:endParaRPr lang="en-US" baseline="0" dirty="0">
                      <a:solidFill>
                        <a:schemeClr val="tx1"/>
                      </a:solidFill>
                    </a:endParaRPr>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20A4-49DA-AFE0-658D47424C22}"/>
                </c:ext>
              </c:extLst>
            </c:dLbl>
            <c:dLbl>
              <c:idx val="3"/>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2BD21CC1-1727-4519-9749-1FB4E84D0767}" type="CATEGORYNAME">
                      <a:rPr lang="en-US">
                        <a:solidFill>
                          <a:schemeClr val="tx1"/>
                        </a:solidFill>
                      </a:rPr>
                      <a:pPr>
                        <a:defRPr>
                          <a:solidFill>
                            <a:schemeClr val="accent1"/>
                          </a:solidFill>
                        </a:defRPr>
                      </a:pPr>
                      <a:t>[CATEGORY NAME]</a:t>
                    </a:fld>
                    <a:r>
                      <a:rPr lang="en-US" baseline="0" dirty="0">
                        <a:solidFill>
                          <a:schemeClr val="tx1"/>
                        </a:solidFill>
                      </a:rPr>
                      <a:t>
</a:t>
                    </a:r>
                    <a:fld id="{EFF90CBD-8079-458E-947B-A6367A4D3D1A}" type="PERCENTAGE">
                      <a:rPr lang="en-US" baseline="0">
                        <a:solidFill>
                          <a:schemeClr val="tx1"/>
                        </a:solidFill>
                      </a:rPr>
                      <a:pPr>
                        <a:defRPr>
                          <a:solidFill>
                            <a:schemeClr val="accent1"/>
                          </a:solidFill>
                        </a:defRPr>
                      </a:pPr>
                      <a:t>[PERCENTAGE]</a:t>
                    </a:fld>
                    <a:endParaRPr lang="en-US" baseline="0" dirty="0">
                      <a:solidFill>
                        <a:schemeClr val="tx1"/>
                      </a:solidFill>
                    </a:endParaRP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20A4-49DA-AFE0-658D47424C22}"/>
                </c:ext>
              </c:extLst>
            </c:dLbl>
            <c:dLbl>
              <c:idx val="4"/>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751EC880-8EAD-4481-B346-5EC4AFEF962A}" type="CATEGORYNAME">
                      <a:rPr lang="en-US">
                        <a:solidFill>
                          <a:schemeClr val="tx1"/>
                        </a:solidFill>
                      </a:rPr>
                      <a:pPr>
                        <a:defRPr>
                          <a:solidFill>
                            <a:schemeClr val="accent1"/>
                          </a:solidFill>
                        </a:defRPr>
                      </a:pPr>
                      <a:t>[CATEGORY NAME]</a:t>
                    </a:fld>
                    <a:r>
                      <a:rPr lang="en-US" baseline="0" dirty="0">
                        <a:solidFill>
                          <a:schemeClr val="tx1"/>
                        </a:solidFill>
                      </a:rPr>
                      <a:t>
</a:t>
                    </a:r>
                    <a:fld id="{2C3D745C-5106-4EE7-B216-560EFB6B49A9}" type="PERCENTAGE">
                      <a:rPr lang="en-US" baseline="0">
                        <a:solidFill>
                          <a:schemeClr val="tx1"/>
                        </a:solidFill>
                      </a:rPr>
                      <a:pPr>
                        <a:defRPr>
                          <a:solidFill>
                            <a:schemeClr val="accent1"/>
                          </a:solidFill>
                        </a:defRPr>
                      </a:pPr>
                      <a:t>[PERCENTAGE]</a:t>
                    </a:fld>
                    <a:endParaRPr lang="en-US" baseline="0" dirty="0">
                      <a:solidFill>
                        <a:schemeClr val="tx1"/>
                      </a:solidFill>
                    </a:endParaRPr>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20A4-49DA-AFE0-658D47424C22}"/>
                </c:ext>
              </c:extLst>
            </c:dLbl>
            <c:dLbl>
              <c:idx val="5"/>
              <c:tx>
                <c:rich>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fld id="{74ABEB13-E292-442A-B62C-D6F1744BE1D5}" type="CATEGORYNAME">
                      <a:rPr lang="en-US">
                        <a:solidFill>
                          <a:schemeClr val="tx1"/>
                        </a:solidFill>
                      </a:rPr>
                      <a:pPr>
                        <a:defRPr>
                          <a:solidFill>
                            <a:schemeClr val="accent1"/>
                          </a:solidFill>
                        </a:defRPr>
                      </a:pPr>
                      <a:t>[CATEGORY NAME]</a:t>
                    </a:fld>
                    <a:r>
                      <a:rPr lang="en-US" baseline="0" dirty="0">
                        <a:solidFill>
                          <a:schemeClr val="tx1"/>
                        </a:solidFill>
                      </a:rPr>
                      <a:t>
</a:t>
                    </a:r>
                    <a:fld id="{199B4C71-1B5D-4D10-91E7-D66136AE11E2}" type="PERCENTAGE">
                      <a:rPr lang="en-US" baseline="0">
                        <a:solidFill>
                          <a:schemeClr val="tx1"/>
                        </a:solidFill>
                      </a:rPr>
                      <a:pPr>
                        <a:defRPr>
                          <a:solidFill>
                            <a:schemeClr val="accent1"/>
                          </a:solidFill>
                        </a:defRPr>
                      </a:pPr>
                      <a:t>[PERCENTAGE]</a:t>
                    </a:fld>
                    <a:endParaRPr lang="en-US" baseline="0" dirty="0">
                      <a:solidFill>
                        <a:schemeClr val="tx1"/>
                      </a:solidFill>
                    </a:endParaRPr>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20A4-49DA-AFE0-658D47424C22}"/>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'kpi4'!$A$4:$A$9</c:f>
              <c:strCache>
                <c:ptCount val="6"/>
                <c:pt idx="0">
                  <c:v>Hardware</c:v>
                </c:pt>
                <c:pt idx="1">
                  <c:v>Human Resources</c:v>
                </c:pt>
                <c:pt idx="2">
                  <c:v>Research &amp; Development</c:v>
                </c:pt>
                <c:pt idx="3">
                  <c:v>Sales</c:v>
                </c:pt>
                <c:pt idx="4">
                  <c:v>Software</c:v>
                </c:pt>
                <c:pt idx="5">
                  <c:v>Support</c:v>
                </c:pt>
              </c:strCache>
            </c:strRef>
          </c:cat>
          <c:val>
            <c:numRef>
              <c:f>'kpi4'!$B$4:$B$9</c:f>
              <c:numCache>
                <c:formatCode>General</c:formatCode>
                <c:ptCount val="6"/>
                <c:pt idx="0">
                  <c:v>168829</c:v>
                </c:pt>
                <c:pt idx="1">
                  <c:v>172484</c:v>
                </c:pt>
                <c:pt idx="2">
                  <c:v>171775</c:v>
                </c:pt>
                <c:pt idx="3">
                  <c:v>171754</c:v>
                </c:pt>
                <c:pt idx="4">
                  <c:v>171066</c:v>
                </c:pt>
                <c:pt idx="5">
                  <c:v>168935</c:v>
                </c:pt>
              </c:numCache>
            </c:numRef>
          </c:val>
          <c:extLst>
            <c:ext xmlns:c16="http://schemas.microsoft.com/office/drawing/2014/chart" uri="{C3380CC4-5D6E-409C-BE32-E72D297353CC}">
              <c16:uniqueId val="{0000000C-20A4-49DA-AFE0-658D47424C22}"/>
            </c:ext>
          </c:extLst>
        </c:ser>
        <c:dLbls>
          <c:dLblPos val="outEnd"/>
          <c:showLegendKey val="0"/>
          <c:showVal val="1"/>
          <c:showCatName val="0"/>
          <c:showSerName val="0"/>
          <c:showPercent val="0"/>
          <c:showBubbleSize val="0"/>
          <c:showLeaderLines val="0"/>
        </c:dLbls>
      </c:pie3DChart>
      <c:spPr>
        <a:noFill/>
        <a:ln>
          <a:noFill/>
        </a:ln>
        <a:effectLst/>
      </c:spPr>
    </c:plotArea>
    <c:plotVisOnly val="1"/>
    <c:dispBlanksAs val="gap"/>
    <c:showDLblsOverMax val="0"/>
  </c:chart>
  <c:spPr>
    <a:gradFill>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task.xlsx]kpi5!PivotTable4</c:name>
    <c:fmtId val="9"/>
  </c:pivotSource>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IN" b="1" dirty="0">
                <a:solidFill>
                  <a:schemeClr val="tx1"/>
                </a:solidFill>
              </a:rPr>
              <a:t>Job Role Vs Work life balance</a:t>
            </a:r>
            <a:endParaRPr lang="en-US" b="1" dirty="0">
              <a:solidFill>
                <a:schemeClr val="tx1"/>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'kpi5'!$B$3</c:f>
              <c:strCache>
                <c:ptCount val="1"/>
                <c:pt idx="0">
                  <c:v>Total</c:v>
                </c:pt>
              </c:strCache>
            </c:strRef>
          </c:tx>
          <c:spPr>
            <a:solidFill>
              <a:schemeClr val="accent5">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'kpi5'!$A$4:$A$13</c:f>
              <c:strCache>
                <c:ptCount val="10"/>
                <c:pt idx="0">
                  <c:v>Developer</c:v>
                </c:pt>
                <c:pt idx="1">
                  <c:v>Healthcare Representative</c:v>
                </c:pt>
                <c:pt idx="2">
                  <c:v>Human Resources</c:v>
                </c:pt>
                <c:pt idx="3">
                  <c:v>Laboratory Technician</c:v>
                </c:pt>
                <c:pt idx="4">
                  <c:v>Manager</c:v>
                </c:pt>
                <c:pt idx="5">
                  <c:v>Manufacturing Director</c:v>
                </c:pt>
                <c:pt idx="6">
                  <c:v>Research Director</c:v>
                </c:pt>
                <c:pt idx="7">
                  <c:v>Research Scientist</c:v>
                </c:pt>
                <c:pt idx="8">
                  <c:v>Sales Executive</c:v>
                </c:pt>
                <c:pt idx="9">
                  <c:v>Sales Representative</c:v>
                </c:pt>
              </c:strCache>
            </c:strRef>
          </c:cat>
          <c:val>
            <c:numRef>
              <c:f>'kpi5'!$B$4:$B$13</c:f>
              <c:numCache>
                <c:formatCode>0</c:formatCode>
                <c:ptCount val="10"/>
                <c:pt idx="0">
                  <c:v>2.464593781344032</c:v>
                </c:pt>
                <c:pt idx="1">
                  <c:v>2.5221010901883054</c:v>
                </c:pt>
                <c:pt idx="2">
                  <c:v>2.5083198051948052</c:v>
                </c:pt>
                <c:pt idx="3">
                  <c:v>2.4890065146579805</c:v>
                </c:pt>
                <c:pt idx="4">
                  <c:v>2.4714058776806991</c:v>
                </c:pt>
                <c:pt idx="5">
                  <c:v>2.4913550462404501</c:v>
                </c:pt>
                <c:pt idx="6">
                  <c:v>2.5131369426751591</c:v>
                </c:pt>
                <c:pt idx="7">
                  <c:v>2.4924363057324839</c:v>
                </c:pt>
                <c:pt idx="8">
                  <c:v>2.5173164456758363</c:v>
                </c:pt>
                <c:pt idx="9">
                  <c:v>2.5170352659892408</c:v>
                </c:pt>
              </c:numCache>
            </c:numRef>
          </c:val>
          <c:extLst>
            <c:ext xmlns:c16="http://schemas.microsoft.com/office/drawing/2014/chart" uri="{C3380CC4-5D6E-409C-BE32-E72D297353CC}">
              <c16:uniqueId val="{00000000-43AA-4E6B-A6CC-8A59C3E5B9F4}"/>
            </c:ext>
          </c:extLst>
        </c:ser>
        <c:dLbls>
          <c:dLblPos val="outEnd"/>
          <c:showLegendKey val="0"/>
          <c:showVal val="1"/>
          <c:showCatName val="0"/>
          <c:showSerName val="0"/>
          <c:showPercent val="0"/>
          <c:showBubbleSize val="0"/>
        </c:dLbls>
        <c:gapWidth val="74"/>
        <c:overlap val="21"/>
        <c:axId val="389212128"/>
        <c:axId val="389210168"/>
      </c:barChart>
      <c:catAx>
        <c:axId val="38921212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389210168"/>
        <c:crosses val="autoZero"/>
        <c:auto val="1"/>
        <c:lblAlgn val="ctr"/>
        <c:lblOffset val="100"/>
        <c:noMultiLvlLbl val="0"/>
      </c:catAx>
      <c:valAx>
        <c:axId val="389210168"/>
        <c:scaling>
          <c:orientation val="minMax"/>
        </c:scaling>
        <c:delete val="1"/>
        <c:axPos val="b"/>
        <c:numFmt formatCode="#\ ??/100" sourceLinked="0"/>
        <c:majorTickMark val="none"/>
        <c:minorTickMark val="none"/>
        <c:tickLblPos val="nextTo"/>
        <c:crossAx val="389212128"/>
        <c:crosses val="autoZero"/>
        <c:crossBetween val="between"/>
      </c:valAx>
      <c:spPr>
        <a:gradFill>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ln>
          <a:noFill/>
        </a:ln>
        <a:effectLst/>
      </c:spPr>
    </c:plotArea>
    <c:plotVisOnly val="1"/>
    <c:dispBlanksAs val="gap"/>
    <c:showDLblsOverMax val="0"/>
  </c:chart>
  <c:spPr>
    <a:gradFill>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ln w="1587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task.xlsx]kpi 6!PivotTable1</c:name>
    <c:fmtId val="37"/>
  </c:pivotSource>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IN" sz="1100" b="1">
                <a:solidFill>
                  <a:sysClr val="windowText" lastClr="000000"/>
                </a:solidFill>
                <a:effectLst/>
              </a:rPr>
              <a:t>Attrition rate Vs Year since last promotion relation</a:t>
            </a:r>
            <a:endParaRPr lang="en-US" sz="1100" b="1">
              <a:solidFill>
                <a:sysClr val="windowText" lastClr="000000"/>
              </a:solidFill>
              <a:effectLst/>
            </a:endParaRPr>
          </a:p>
          <a:p>
            <a:pPr marL="0" marR="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US"/>
          </a:p>
        </c:rich>
      </c:tx>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2"/>
            </a:solidFill>
            <a:round/>
          </a:ln>
          <a:effectLst/>
        </c:spPr>
        <c:marker>
          <c:symbol val="none"/>
        </c:marker>
      </c:pivotFmt>
      <c:pivotFmt>
        <c:idx val="3"/>
        <c:spPr>
          <a:solidFill>
            <a:schemeClr val="accent1"/>
          </a:solidFill>
          <a:ln w="28575" cap="rnd">
            <a:solidFill>
              <a:schemeClr val="accent2"/>
            </a:solidFill>
            <a:round/>
          </a:ln>
          <a:effectLst/>
        </c:spPr>
        <c:marker>
          <c:symbol val="none"/>
        </c:marker>
      </c:pivotFmt>
      <c:pivotFmt>
        <c:idx val="4"/>
        <c:spPr>
          <a:solidFill>
            <a:schemeClr val="accent1"/>
          </a:solidFill>
          <a:ln w="28575" cap="rnd">
            <a:solidFill>
              <a:schemeClr val="accent2"/>
            </a:solidFill>
            <a:round/>
          </a:ln>
          <a:effectLst/>
        </c:spPr>
        <c:marker>
          <c:symbol val="none"/>
        </c:marker>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2"/>
            </a:solidFill>
            <a:round/>
          </a:ln>
          <a:effectLst/>
        </c:spPr>
        <c:marker>
          <c:symbol val="none"/>
        </c:marker>
      </c:pivotFmt>
      <c:pivotFmt>
        <c:idx val="8"/>
        <c:spPr>
          <a:solidFill>
            <a:schemeClr val="accent1"/>
          </a:solidFill>
          <a:ln w="28575" cap="rnd">
            <a:solidFill>
              <a:schemeClr val="accent2"/>
            </a:solidFill>
            <a:round/>
          </a:ln>
          <a:effectLst/>
        </c:spPr>
        <c:marker>
          <c:symbol val="none"/>
        </c:marker>
      </c:pivotFmt>
      <c:pivotFmt>
        <c:idx val="9"/>
        <c:spPr>
          <a:solidFill>
            <a:schemeClr val="accent1"/>
          </a:solidFill>
          <a:ln w="28575" cap="rnd">
            <a:solidFill>
              <a:schemeClr val="accent2"/>
            </a:solidFill>
            <a:round/>
          </a:ln>
          <a:effectLst/>
        </c:spPr>
        <c:marker>
          <c:symbol val="none"/>
        </c:marker>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2"/>
            </a:solidFill>
            <a:round/>
          </a:ln>
          <a:effectLst/>
        </c:spPr>
        <c:marker>
          <c:symbol val="none"/>
        </c:marker>
      </c:pivotFmt>
      <c:pivotFmt>
        <c:idx val="13"/>
        <c:spPr>
          <a:solidFill>
            <a:schemeClr val="accent1"/>
          </a:solidFill>
          <a:ln w="28575" cap="rnd">
            <a:solidFill>
              <a:schemeClr val="accent2"/>
            </a:solidFill>
            <a:round/>
          </a:ln>
          <a:effectLst/>
        </c:spPr>
        <c:marker>
          <c:symbol val="none"/>
        </c:marker>
      </c:pivotFmt>
      <c:pivotFmt>
        <c:idx val="14"/>
        <c:spPr>
          <a:solidFill>
            <a:schemeClr val="accent1"/>
          </a:solidFill>
          <a:ln w="28575" cap="rnd">
            <a:solidFill>
              <a:schemeClr val="accent2"/>
            </a:solidFill>
            <a:round/>
          </a:ln>
          <a:effectLst/>
        </c:spPr>
        <c:marker>
          <c:symbol val="none"/>
        </c:marker>
      </c:pivotFmt>
    </c:pivotFmts>
    <c:plotArea>
      <c:layout/>
      <c:barChart>
        <c:barDir val="col"/>
        <c:grouping val="clustered"/>
        <c:varyColors val="0"/>
        <c:ser>
          <c:idx val="0"/>
          <c:order val="0"/>
          <c:tx>
            <c:strRef>
              <c:f>'kpi 6'!$B$3</c:f>
              <c:strCache>
                <c:ptCount val="1"/>
                <c:pt idx="0">
                  <c:v>Sum of AttritionRate</c:v>
                </c:pt>
              </c:strCache>
            </c:strRef>
          </c:tx>
          <c:spPr>
            <a:solidFill>
              <a:schemeClr val="accent5">
                <a:lumMod val="50000"/>
              </a:schemeClr>
            </a:solidFill>
            <a:ln>
              <a:noFill/>
            </a:ln>
            <a:effectLst/>
          </c:spPr>
          <c:invertIfNegative val="0"/>
          <c:cat>
            <c:strRef>
              <c:f>'kpi 6'!$A$4:$A$13</c:f>
              <c:strCache>
                <c:ptCount val="10"/>
                <c:pt idx="0">
                  <c:v>Developer</c:v>
                </c:pt>
                <c:pt idx="1">
                  <c:v>Healthcare Representative</c:v>
                </c:pt>
                <c:pt idx="2">
                  <c:v>Human Resources</c:v>
                </c:pt>
                <c:pt idx="3">
                  <c:v>Laboratory Technician</c:v>
                </c:pt>
                <c:pt idx="4">
                  <c:v>Manager</c:v>
                </c:pt>
                <c:pt idx="5">
                  <c:v>Manufacturing Director</c:v>
                </c:pt>
                <c:pt idx="6">
                  <c:v>Research Director</c:v>
                </c:pt>
                <c:pt idx="7">
                  <c:v>Research Scientist</c:v>
                </c:pt>
                <c:pt idx="8">
                  <c:v>Sales Executive</c:v>
                </c:pt>
                <c:pt idx="9">
                  <c:v>Sales Representative</c:v>
                </c:pt>
              </c:strCache>
            </c:strRef>
          </c:cat>
          <c:val>
            <c:numRef>
              <c:f>'kpi 6'!$B$4:$B$13</c:f>
              <c:numCache>
                <c:formatCode>0%</c:formatCode>
                <c:ptCount val="10"/>
                <c:pt idx="0">
                  <c:v>0.50371113340020057</c:v>
                </c:pt>
                <c:pt idx="1">
                  <c:v>0.50267591674925671</c:v>
                </c:pt>
                <c:pt idx="2">
                  <c:v>0.50568181818181823</c:v>
                </c:pt>
                <c:pt idx="3">
                  <c:v>0.5042752442996743</c:v>
                </c:pt>
                <c:pt idx="4">
                  <c:v>0.50416997617156478</c:v>
                </c:pt>
                <c:pt idx="5">
                  <c:v>0.49959790912746282</c:v>
                </c:pt>
                <c:pt idx="6">
                  <c:v>0.50358280254777066</c:v>
                </c:pt>
                <c:pt idx="7">
                  <c:v>0.48905254777070062</c:v>
                </c:pt>
                <c:pt idx="8">
                  <c:v>0.50405699584405306</c:v>
                </c:pt>
                <c:pt idx="9">
                  <c:v>0.50428372185694359</c:v>
                </c:pt>
              </c:numCache>
            </c:numRef>
          </c:val>
          <c:extLst>
            <c:ext xmlns:c16="http://schemas.microsoft.com/office/drawing/2014/chart" uri="{C3380CC4-5D6E-409C-BE32-E72D297353CC}">
              <c16:uniqueId val="{00000000-F98B-48FC-9213-FAA41981E34F}"/>
            </c:ext>
          </c:extLst>
        </c:ser>
        <c:dLbls>
          <c:showLegendKey val="0"/>
          <c:showVal val="0"/>
          <c:showCatName val="0"/>
          <c:showSerName val="0"/>
          <c:showPercent val="0"/>
          <c:showBubbleSize val="0"/>
        </c:dLbls>
        <c:gapWidth val="219"/>
        <c:axId val="401491264"/>
        <c:axId val="401494008"/>
      </c:barChart>
      <c:lineChart>
        <c:grouping val="standard"/>
        <c:varyColors val="0"/>
        <c:ser>
          <c:idx val="1"/>
          <c:order val="1"/>
          <c:tx>
            <c:strRef>
              <c:f>'kpi 6'!$C$3</c:f>
              <c:strCache>
                <c:ptCount val="1"/>
                <c:pt idx="0">
                  <c:v>Average of YearsSinceLastPromotion</c:v>
                </c:pt>
              </c:strCache>
            </c:strRef>
          </c:tx>
          <c:spPr>
            <a:ln w="28575" cap="rnd">
              <a:solidFill>
                <a:srgbClr val="FEB52B"/>
              </a:solidFill>
              <a:round/>
            </a:ln>
            <a:effectLst/>
          </c:spPr>
          <c:marker>
            <c:symbol val="none"/>
          </c:marker>
          <c:dPt>
            <c:idx val="5"/>
            <c:marker>
              <c:symbol val="none"/>
            </c:marker>
            <c:bubble3D val="0"/>
            <c:spPr>
              <a:ln w="28575" cap="rnd">
                <a:solidFill>
                  <a:srgbClr val="FEB52B"/>
                </a:solidFill>
                <a:round/>
              </a:ln>
              <a:effectLst/>
            </c:spPr>
            <c:extLst>
              <c:ext xmlns:c16="http://schemas.microsoft.com/office/drawing/2014/chart" uri="{C3380CC4-5D6E-409C-BE32-E72D297353CC}">
                <c16:uniqueId val="{00000002-F98B-48FC-9213-FAA41981E34F}"/>
              </c:ext>
            </c:extLst>
          </c:dPt>
          <c:dPt>
            <c:idx val="6"/>
            <c:marker>
              <c:symbol val="none"/>
            </c:marker>
            <c:bubble3D val="0"/>
            <c:spPr>
              <a:ln w="28575" cap="rnd">
                <a:solidFill>
                  <a:srgbClr val="FEB52B"/>
                </a:solidFill>
                <a:round/>
              </a:ln>
              <a:effectLst/>
            </c:spPr>
            <c:extLst>
              <c:ext xmlns:c16="http://schemas.microsoft.com/office/drawing/2014/chart" uri="{C3380CC4-5D6E-409C-BE32-E72D297353CC}">
                <c16:uniqueId val="{00000004-F98B-48FC-9213-FAA41981E34F}"/>
              </c:ext>
            </c:extLst>
          </c:dPt>
          <c:dPt>
            <c:idx val="8"/>
            <c:marker>
              <c:symbol val="none"/>
            </c:marker>
            <c:bubble3D val="0"/>
            <c:spPr>
              <a:ln w="28575" cap="rnd">
                <a:solidFill>
                  <a:srgbClr val="FEB52B"/>
                </a:solidFill>
                <a:round/>
              </a:ln>
              <a:effectLst/>
            </c:spPr>
            <c:extLst>
              <c:ext xmlns:c16="http://schemas.microsoft.com/office/drawing/2014/chart" uri="{C3380CC4-5D6E-409C-BE32-E72D297353CC}">
                <c16:uniqueId val="{00000006-F98B-48FC-9213-FAA41981E34F}"/>
              </c:ext>
            </c:extLst>
          </c:dPt>
          <c:cat>
            <c:strRef>
              <c:f>'kpi 6'!$A$4:$A$13</c:f>
              <c:strCache>
                <c:ptCount val="10"/>
                <c:pt idx="0">
                  <c:v>Developer</c:v>
                </c:pt>
                <c:pt idx="1">
                  <c:v>Healthcare Representative</c:v>
                </c:pt>
                <c:pt idx="2">
                  <c:v>Human Resources</c:v>
                </c:pt>
                <c:pt idx="3">
                  <c:v>Laboratory Technician</c:v>
                </c:pt>
                <c:pt idx="4">
                  <c:v>Manager</c:v>
                </c:pt>
                <c:pt idx="5">
                  <c:v>Manufacturing Director</c:v>
                </c:pt>
                <c:pt idx="6">
                  <c:v>Research Director</c:v>
                </c:pt>
                <c:pt idx="7">
                  <c:v>Research Scientist</c:v>
                </c:pt>
                <c:pt idx="8">
                  <c:v>Sales Executive</c:v>
                </c:pt>
                <c:pt idx="9">
                  <c:v>Sales Representative</c:v>
                </c:pt>
              </c:strCache>
            </c:strRef>
          </c:cat>
          <c:val>
            <c:numRef>
              <c:f>'kpi 6'!$C$4:$C$13</c:f>
              <c:numCache>
                <c:formatCode>0.00</c:formatCode>
                <c:ptCount val="10"/>
                <c:pt idx="0">
                  <c:v>5.9753259779338013</c:v>
                </c:pt>
                <c:pt idx="1">
                  <c:v>6.0396432111000991</c:v>
                </c:pt>
                <c:pt idx="2">
                  <c:v>5.8918425324675328</c:v>
                </c:pt>
                <c:pt idx="3">
                  <c:v>5.7447068403908794</c:v>
                </c:pt>
                <c:pt idx="4">
                  <c:v>5.7527799841143761</c:v>
                </c:pt>
                <c:pt idx="5">
                  <c:v>5.9933655006031366</c:v>
                </c:pt>
                <c:pt idx="6">
                  <c:v>5.8172770700636942</c:v>
                </c:pt>
                <c:pt idx="7">
                  <c:v>5.8126990445859876</c:v>
                </c:pt>
                <c:pt idx="8">
                  <c:v>5.9461705917276868</c:v>
                </c:pt>
                <c:pt idx="9">
                  <c:v>5.7429766885833828</c:v>
                </c:pt>
              </c:numCache>
            </c:numRef>
          </c:val>
          <c:smooth val="0"/>
          <c:extLst>
            <c:ext xmlns:c16="http://schemas.microsoft.com/office/drawing/2014/chart" uri="{C3380CC4-5D6E-409C-BE32-E72D297353CC}">
              <c16:uniqueId val="{00000007-F98B-48FC-9213-FAA41981E34F}"/>
            </c:ext>
          </c:extLst>
        </c:ser>
        <c:dLbls>
          <c:showLegendKey val="0"/>
          <c:showVal val="0"/>
          <c:showCatName val="0"/>
          <c:showSerName val="0"/>
          <c:showPercent val="0"/>
          <c:showBubbleSize val="0"/>
        </c:dLbls>
        <c:marker val="1"/>
        <c:smooth val="0"/>
        <c:axId val="389211736"/>
        <c:axId val="389211344"/>
      </c:lineChart>
      <c:valAx>
        <c:axId val="389211344"/>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389211736"/>
        <c:crosses val="max"/>
        <c:crossBetween val="between"/>
      </c:valAx>
      <c:catAx>
        <c:axId val="38921173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389211344"/>
        <c:crosses val="autoZero"/>
        <c:auto val="1"/>
        <c:lblAlgn val="ctr"/>
        <c:lblOffset val="100"/>
        <c:noMultiLvlLbl val="0"/>
      </c:catAx>
      <c:valAx>
        <c:axId val="401494008"/>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401491264"/>
        <c:crosses val="autoZero"/>
        <c:crossBetween val="between"/>
      </c:valAx>
      <c:catAx>
        <c:axId val="401491264"/>
        <c:scaling>
          <c:orientation val="minMax"/>
        </c:scaling>
        <c:delete val="1"/>
        <c:axPos val="b"/>
        <c:numFmt formatCode="General" sourceLinked="1"/>
        <c:majorTickMark val="out"/>
        <c:minorTickMark val="none"/>
        <c:tickLblPos val="nextTo"/>
        <c:crossAx val="401494008"/>
        <c:crosses val="autoZero"/>
        <c:auto val="1"/>
        <c:lblAlgn val="ctr"/>
        <c:lblOffset val="100"/>
        <c:noMultiLvlLbl val="0"/>
      </c:catAx>
      <c:spPr>
        <a:noFill/>
        <a:ln>
          <a:noFill/>
        </a:ln>
        <a:effectLst/>
      </c:spPr>
    </c:plotArea>
    <c:plotVisOnly val="1"/>
    <c:dispBlanksAs val="gap"/>
    <c:showDLblsOverMax val="0"/>
  </c:chart>
  <c:spPr>
    <a:gradFill>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Lst>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0C868A9-D2EA-B27E-8275-3CB6EB1BC5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5C77B1F-138B-3587-73E5-9A2A719C97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317D2-EFF3-4F3E-B3A1-A3160CB27879}" type="datetimeFigureOut">
              <a:rPr lang="en-IN" smtClean="0"/>
              <a:t>01-09-2023</a:t>
            </a:fld>
            <a:endParaRPr lang="en-IN"/>
          </a:p>
        </p:txBody>
      </p:sp>
      <p:sp>
        <p:nvSpPr>
          <p:cNvPr id="4" name="Footer Placeholder 3">
            <a:extLst>
              <a:ext uri="{FF2B5EF4-FFF2-40B4-BE49-F238E27FC236}">
                <a16:creationId xmlns:a16="http://schemas.microsoft.com/office/drawing/2014/main" id="{39C20931-B37C-37F5-3DCE-49AB360790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DA9A6305-FE64-9F55-2F6A-37FB6AE88B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1ED1C-7519-49EA-BD87-EC8023CB1A58}" type="slidenum">
              <a:rPr lang="en-IN" smtClean="0"/>
              <a:t>‹#›</a:t>
            </a:fld>
            <a:endParaRPr lang="en-IN"/>
          </a:p>
        </p:txBody>
      </p:sp>
    </p:spTree>
    <p:extLst>
      <p:ext uri="{BB962C8B-B14F-4D97-AF65-F5344CB8AC3E}">
        <p14:creationId xmlns:p14="http://schemas.microsoft.com/office/powerpoint/2010/main" val="269046015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9/1/2023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dirty="0"/>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56934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dirty="0"/>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339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dirty="0"/>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endParaRPr lang="en-US" dirty="0"/>
          </a:p>
        </p:txBody>
      </p:sp>
    </p:spTree>
    <p:extLst>
      <p:ext uri="{BB962C8B-B14F-4D97-AF65-F5344CB8AC3E}">
        <p14:creationId xmlns:p14="http://schemas.microsoft.com/office/powerpoint/2010/main" val="378420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2909449"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7957997"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5433723"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endParaRPr lang="en-US" dirty="0"/>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2999416" y="4145489"/>
            <a:ext cx="1051560" cy="1051560"/>
          </a:xfrm>
          <a:prstGeom prst="ellipse">
            <a:avLst/>
          </a:prstGeom>
        </p:spPr>
        <p:txBody>
          <a:bodyPr anchor="ctr"/>
          <a:lstStyle>
            <a:lvl1pPr marL="0" indent="0" algn="ctr">
              <a:buNone/>
              <a:defRPr sz="1100"/>
            </a:lvl1pPr>
          </a:lstStyle>
          <a:p>
            <a:endParaRPr lang="en-US" dirty="0"/>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5523690" y="4146333"/>
            <a:ext cx="1051560" cy="1051560"/>
          </a:xfrm>
          <a:prstGeom prst="ellipse">
            <a:avLst/>
          </a:prstGeom>
        </p:spPr>
        <p:txBody>
          <a:bodyPr anchor="ctr"/>
          <a:lstStyle>
            <a:lvl1pPr marL="0" indent="0" algn="ctr">
              <a:buNone/>
              <a:defRPr sz="1100"/>
            </a:lvl1pPr>
          </a:lstStyle>
          <a:p>
            <a:endParaRPr lang="en-US" dirty="0"/>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8047964" y="4145242"/>
            <a:ext cx="1051560" cy="1051560"/>
          </a:xfrm>
          <a:prstGeom prst="ellipse">
            <a:avLst/>
          </a:prstGeom>
        </p:spPr>
        <p:txBody>
          <a:bodyPr anchor="ctr"/>
          <a:lstStyle>
            <a:lvl1pPr marL="0" indent="0" algn="ctr">
              <a:buNone/>
              <a:defRPr sz="1100"/>
            </a:lvl1pPr>
          </a:lstStyle>
          <a:p>
            <a:endParaRPr lang="en-US" dirty="0"/>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238219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2382196"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4906470"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4906470"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743074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7430744"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Tree>
    <p:extLst>
      <p:ext uri="{BB962C8B-B14F-4D97-AF65-F5344CB8AC3E}">
        <p14:creationId xmlns:p14="http://schemas.microsoft.com/office/powerpoint/2010/main" val="63458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4293843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1_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17074" y="486193"/>
            <a:ext cx="8982940" cy="1069848"/>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32779661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631674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endParaRPr lang="en-US" dirty="0"/>
          </a:p>
        </p:txBody>
      </p:sp>
    </p:spTree>
    <p:extLst>
      <p:ext uri="{BB962C8B-B14F-4D97-AF65-F5344CB8AC3E}">
        <p14:creationId xmlns:p14="http://schemas.microsoft.com/office/powerpoint/2010/main" val="73453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789227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dirty="0"/>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dirty="0"/>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96690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dirty="0"/>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endParaRPr lang="en-US" dirty="0"/>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endParaRPr lang="en-US" dirty="0"/>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endParaRPr lang="en-US" dirty="0"/>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endParaRPr lang="en-US" dirty="0"/>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endParaRPr lang="en-US" dirty="0"/>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Tree>
    <p:extLst>
      <p:ext uri="{BB962C8B-B14F-4D97-AF65-F5344CB8AC3E}">
        <p14:creationId xmlns:p14="http://schemas.microsoft.com/office/powerpoint/2010/main" val="1290831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endParaRPr lang="en-US" dirty="0"/>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71" r:id="rId14"/>
    <p:sldLayoutId id="2147483651" r:id="rId15"/>
    <p:sldLayoutId id="2147483652" r:id="rId16"/>
    <p:sldLayoutId id="2147483654" r:id="rId17"/>
    <p:sldLayoutId id="2147483655" r:id="rId18"/>
    <p:sldLayoutId id="2147483656" r:id="rId19"/>
    <p:sldLayoutId id="2147483657" r:id="rId20"/>
  </p:sldLayoutIdLst>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2.xml"/><Relationship Id="rId6" Type="http://schemas.openxmlformats.org/officeDocument/2006/relationships/image" Target="../media/image10.jpeg"/><Relationship Id="rId5" Type="http://schemas.openxmlformats.org/officeDocument/2006/relationships/image" Target="../media/image9.jp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0DB4-0446-EF22-E8E0-3A5B83923AC0}"/>
              </a:ext>
            </a:extLst>
          </p:cNvPr>
          <p:cNvSpPr>
            <a:spLocks noGrp="1"/>
          </p:cNvSpPr>
          <p:nvPr>
            <p:ph type="ctrTitle"/>
          </p:nvPr>
        </p:nvSpPr>
        <p:spPr/>
        <p:txBody>
          <a:bodyPr/>
          <a:lstStyle/>
          <a:p>
            <a:r>
              <a:rPr lang="en-US" sz="6000" spc="0" dirty="0"/>
              <a:t>HR ANALYTICS</a:t>
            </a:r>
            <a:br>
              <a:rPr lang="en-US" sz="2800" spc="0" dirty="0"/>
            </a:br>
            <a:r>
              <a:rPr lang="en-US" sz="2800" spc="0" dirty="0"/>
              <a:t>data analysis project</a:t>
            </a:r>
            <a:endParaRPr lang="en-US" spc="0" dirty="0"/>
          </a:p>
        </p:txBody>
      </p:sp>
      <p:sp>
        <p:nvSpPr>
          <p:cNvPr id="3" name="Subtitle 2">
            <a:extLst>
              <a:ext uri="{FF2B5EF4-FFF2-40B4-BE49-F238E27FC236}">
                <a16:creationId xmlns:a16="http://schemas.microsoft.com/office/drawing/2014/main" id="{696329B1-2D04-0F3A-1081-C5117D8CE122}"/>
              </a:ext>
            </a:extLst>
          </p:cNvPr>
          <p:cNvSpPr>
            <a:spLocks noGrp="1"/>
          </p:cNvSpPr>
          <p:nvPr>
            <p:ph type="subTitle" idx="1"/>
          </p:nvPr>
        </p:nvSpPr>
        <p:spPr/>
        <p:txBody>
          <a:bodyPr/>
          <a:lstStyle/>
          <a:p>
            <a:r>
              <a:rPr lang="en-US" dirty="0"/>
              <a:t>P- 214 | Group 4 | Mentor: </a:t>
            </a:r>
          </a:p>
          <a:p>
            <a:endParaRPr lang="en-US" dirty="0"/>
          </a:p>
        </p:txBody>
      </p:sp>
    </p:spTree>
    <p:extLst>
      <p:ext uri="{BB962C8B-B14F-4D97-AF65-F5344CB8AC3E}">
        <p14:creationId xmlns:p14="http://schemas.microsoft.com/office/powerpoint/2010/main" val="1723491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1199808" y="385552"/>
            <a:ext cx="8878824" cy="716300"/>
          </a:xfrm>
        </p:spPr>
        <p:txBody>
          <a:bodyPr/>
          <a:lstStyle/>
          <a:p>
            <a:pPr algn="ctr"/>
            <a:r>
              <a:rPr lang="en-US" sz="3200" spc="0" dirty="0"/>
              <a:t>KPI-2 : </a:t>
            </a:r>
            <a:r>
              <a:rPr lang="en-IN" sz="3200" spc="0" dirty="0"/>
              <a:t>Average Hourly rate of Male Research Scientist</a:t>
            </a:r>
            <a:endParaRPr lang="en-US" sz="3200" spc="0" dirty="0"/>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10</a:t>
            </a:fld>
            <a:endParaRPr lang="en-US" dirty="0"/>
          </a:p>
        </p:txBody>
      </p:sp>
      <p:sp>
        <p:nvSpPr>
          <p:cNvPr id="12" name="Text Placeholder 2">
            <a:extLst>
              <a:ext uri="{FF2B5EF4-FFF2-40B4-BE49-F238E27FC236}">
                <a16:creationId xmlns:a16="http://schemas.microsoft.com/office/drawing/2014/main" id="{A45ED12F-C675-B6F2-79B0-9FCE7B56591F}"/>
              </a:ext>
            </a:extLst>
          </p:cNvPr>
          <p:cNvSpPr>
            <a:spLocks noGrp="1"/>
          </p:cNvSpPr>
          <p:nvPr>
            <p:ph type="body" idx="1"/>
          </p:nvPr>
        </p:nvSpPr>
        <p:spPr>
          <a:xfrm>
            <a:off x="1287419" y="1914816"/>
            <a:ext cx="5153243" cy="3038184"/>
          </a:xfrm>
        </p:spPr>
        <p:txBody>
          <a:bodyPr/>
          <a:lstStyle/>
          <a:p>
            <a:pPr marL="285750" indent="-285750">
              <a:buFont typeface="Courier New" panose="02070309020205020404" pitchFamily="49" charset="0"/>
              <a:buChar char="o"/>
            </a:pPr>
            <a:r>
              <a:rPr lang="en-IN" sz="1800" b="0" dirty="0">
                <a:latin typeface="Arial" panose="020B0604020202020204" pitchFamily="34" charset="0"/>
                <a:cs typeface="Arial" panose="020B0604020202020204" pitchFamily="34" charset="0"/>
              </a:rPr>
              <a:t>The average hourly rate of Male Research scientist is 115.16</a:t>
            </a:r>
          </a:p>
          <a:p>
            <a:pPr marL="285750" indent="-285750">
              <a:buFont typeface="Courier New" panose="02070309020205020404" pitchFamily="49" charset="0"/>
              <a:buChar char="o"/>
            </a:pPr>
            <a:r>
              <a:rPr lang="en-IN" sz="1800" b="0" dirty="0">
                <a:latin typeface="Arial" panose="020B0604020202020204" pitchFamily="34" charset="0"/>
                <a:cs typeface="Arial" panose="020B0604020202020204" pitchFamily="34" charset="0"/>
              </a:rPr>
              <a:t>Whereas the average hourly rate of Female Research scientist is 115.93</a:t>
            </a:r>
          </a:p>
          <a:p>
            <a:pPr marL="285750" indent="-285750">
              <a:buFont typeface="Courier New" panose="02070309020205020404" pitchFamily="49" charset="0"/>
              <a:buChar char="o"/>
            </a:pPr>
            <a:r>
              <a:rPr lang="en-IN" sz="1800" b="0" dirty="0">
                <a:latin typeface="Arial" panose="020B0604020202020204" pitchFamily="34" charset="0"/>
                <a:cs typeface="Arial" panose="020B0604020202020204" pitchFamily="34" charset="0"/>
              </a:rPr>
              <a:t>The average hourly rate of Human resources, Laboratory technician, Manufacturing Scientist and Research Scientist are almost same i.e., 115.</a:t>
            </a:r>
          </a:p>
          <a:p>
            <a:endParaRPr lang="en-IN" sz="1800" b="0" dirty="0">
              <a:latin typeface="Arial" panose="020B0604020202020204" pitchFamily="34" charset="0"/>
              <a:cs typeface="Arial" panose="020B0604020202020204" pitchFamily="34" charset="0"/>
            </a:endParaRPr>
          </a:p>
          <a:p>
            <a:pPr marL="285750" indent="-285750">
              <a:buFont typeface="Courier New" panose="02070309020205020404" pitchFamily="49" charset="0"/>
              <a:buChar char="o"/>
            </a:pPr>
            <a:endParaRPr lang="en-IN" sz="1800" b="0" dirty="0">
              <a:latin typeface="Arial" panose="020B0604020202020204" pitchFamily="34" charset="0"/>
              <a:cs typeface="Arial" panose="020B0604020202020204" pitchFamily="34" charset="0"/>
            </a:endParaRPr>
          </a:p>
          <a:p>
            <a:pPr marL="285750" indent="-285750">
              <a:buFont typeface="Courier New" panose="02070309020205020404" pitchFamily="49" charset="0"/>
              <a:buChar char="o"/>
            </a:pPr>
            <a:endParaRPr lang="en-IN" sz="1800" b="0" dirty="0">
              <a:latin typeface="Arial" panose="020B0604020202020204" pitchFamily="34" charset="0"/>
              <a:cs typeface="Arial" panose="020B0604020202020204" pitchFamily="34" charset="0"/>
            </a:endParaRPr>
          </a:p>
          <a:p>
            <a:pPr marL="285750" indent="-285750">
              <a:buFont typeface="Courier New" panose="02070309020205020404" pitchFamily="49" charset="0"/>
              <a:buChar char="o"/>
            </a:pPr>
            <a:endParaRPr lang="en-US" sz="1800" dirty="0"/>
          </a:p>
        </p:txBody>
      </p:sp>
      <p:sp>
        <p:nvSpPr>
          <p:cNvPr id="14" name="glass card">
            <a:extLst>
              <a:ext uri="{FF2B5EF4-FFF2-40B4-BE49-F238E27FC236}">
                <a16:creationId xmlns:a16="http://schemas.microsoft.com/office/drawing/2014/main" id="{F92326F6-FE65-AC32-DE95-63A0EAF6A4AC}"/>
              </a:ext>
            </a:extLst>
          </p:cNvPr>
          <p:cNvSpPr/>
          <p:nvPr/>
        </p:nvSpPr>
        <p:spPr>
          <a:xfrm>
            <a:off x="7093819" y="1665171"/>
            <a:ext cx="4599417" cy="3599848"/>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3" name="Chart 2">
            <a:extLst>
              <a:ext uri="{FF2B5EF4-FFF2-40B4-BE49-F238E27FC236}">
                <a16:creationId xmlns:a16="http://schemas.microsoft.com/office/drawing/2014/main" id="{00000000-0008-0000-0100-000007000000}"/>
              </a:ext>
            </a:extLst>
          </p:cNvPr>
          <p:cNvGraphicFramePr>
            <a:graphicFrameLocks/>
          </p:cNvGraphicFramePr>
          <p:nvPr>
            <p:extLst>
              <p:ext uri="{D42A27DB-BD31-4B8C-83A1-F6EECF244321}">
                <p14:modId xmlns:p14="http://schemas.microsoft.com/office/powerpoint/2010/main" val="378812778"/>
              </p:ext>
            </p:extLst>
          </p:nvPr>
        </p:nvGraphicFramePr>
        <p:xfrm>
          <a:off x="7077076" y="1647826"/>
          <a:ext cx="4629150" cy="3619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58403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1316734" y="276676"/>
            <a:ext cx="8878824" cy="1144666"/>
          </a:xfrm>
        </p:spPr>
        <p:txBody>
          <a:bodyPr/>
          <a:lstStyle/>
          <a:p>
            <a:pPr algn="ctr"/>
            <a:r>
              <a:rPr lang="en-US" sz="3600" spc="0" dirty="0"/>
              <a:t>KPI-3 : </a:t>
            </a:r>
            <a:r>
              <a:rPr lang="en-IN" sz="3600" spc="0" dirty="0"/>
              <a:t>Attrition rate Vs Monthly income stats</a:t>
            </a:r>
            <a:endParaRPr lang="en-US" sz="3600" spc="0" dirty="0"/>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11</a:t>
            </a:fld>
            <a:endParaRPr lang="en-US" dirty="0"/>
          </a:p>
        </p:txBody>
      </p:sp>
      <p:sp>
        <p:nvSpPr>
          <p:cNvPr id="20" name="Content Placeholder 3">
            <a:extLst>
              <a:ext uri="{FF2B5EF4-FFF2-40B4-BE49-F238E27FC236}">
                <a16:creationId xmlns:a16="http://schemas.microsoft.com/office/drawing/2014/main" id="{BD23DF09-F02F-4C32-5F09-8DDDFC8EEFC5}"/>
              </a:ext>
            </a:extLst>
          </p:cNvPr>
          <p:cNvSpPr>
            <a:spLocks noGrp="1"/>
          </p:cNvSpPr>
          <p:nvPr>
            <p:ph sz="half" idx="2"/>
          </p:nvPr>
        </p:nvSpPr>
        <p:spPr>
          <a:xfrm>
            <a:off x="714061" y="1597891"/>
            <a:ext cx="11163902" cy="2115127"/>
          </a:xfrm>
        </p:spPr>
        <p:txBody>
          <a:bodyPr/>
          <a:lstStyle/>
          <a:p>
            <a:r>
              <a:rPr lang="en-US" dirty="0">
                <a:latin typeface="Arial" panose="020B0604020202020204" pitchFamily="34" charset="0"/>
                <a:cs typeface="Arial" panose="020B0604020202020204" pitchFamily="34" charset="0"/>
              </a:rPr>
              <a:t>An terms of attrition rates and monthly income statistics, the Hardware Department stands out with a notably lower attrition rate of 49.22% in comparison to the other departments. Contrastingly, the Research and Development team experiences a comparatively higher attrition rate of 51.42%. </a:t>
            </a:r>
          </a:p>
          <a:p>
            <a:r>
              <a:rPr lang="en-US" dirty="0">
                <a:latin typeface="Arial" panose="020B0604020202020204" pitchFamily="34" charset="0"/>
                <a:cs typeface="Arial" panose="020B0604020202020204" pitchFamily="34" charset="0"/>
              </a:rPr>
              <a:t>Despite this, the team boasts an impressive average monthly income of $26,257, which ranks among the highest across all departments – notably surpassing the average monthly income within the Hardware Department. In summary, with the exception of the Hardware Department, all other departments exhibit attrition rates exceeding 50%, yet they tend to enjoy more favorable average monthly incomes.</a:t>
            </a:r>
          </a:p>
        </p:txBody>
      </p:sp>
      <p:sp>
        <p:nvSpPr>
          <p:cNvPr id="21" name="glass card">
            <a:extLst>
              <a:ext uri="{FF2B5EF4-FFF2-40B4-BE49-F238E27FC236}">
                <a16:creationId xmlns:a16="http://schemas.microsoft.com/office/drawing/2014/main" id="{0C31FB98-E5FD-378F-B823-660E9FA06CCE}"/>
              </a:ext>
            </a:extLst>
          </p:cNvPr>
          <p:cNvSpPr/>
          <p:nvPr/>
        </p:nvSpPr>
        <p:spPr>
          <a:xfrm>
            <a:off x="2539999" y="3895868"/>
            <a:ext cx="7416801" cy="2791259"/>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3" name="Chart 2">
            <a:extLst>
              <a:ext uri="{FF2B5EF4-FFF2-40B4-BE49-F238E27FC236}">
                <a16:creationId xmlns:a16="http://schemas.microsoft.com/office/drawing/2014/main" id="{00000000-0008-0000-0200-000004000000}"/>
              </a:ext>
            </a:extLst>
          </p:cNvPr>
          <p:cNvGraphicFramePr>
            <a:graphicFrameLocks/>
          </p:cNvGraphicFramePr>
          <p:nvPr>
            <p:extLst>
              <p:ext uri="{D42A27DB-BD31-4B8C-83A1-F6EECF244321}">
                <p14:modId xmlns:p14="http://schemas.microsoft.com/office/powerpoint/2010/main" val="3775354599"/>
              </p:ext>
            </p:extLst>
          </p:nvPr>
        </p:nvGraphicFramePr>
        <p:xfrm>
          <a:off x="2678546" y="3990108"/>
          <a:ext cx="7102763" cy="25584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58109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1167495" y="261258"/>
            <a:ext cx="10915650" cy="800100"/>
          </a:xfrm>
        </p:spPr>
        <p:txBody>
          <a:bodyPr/>
          <a:lstStyle/>
          <a:p>
            <a:r>
              <a:rPr lang="en-US" sz="3200" spc="0" dirty="0"/>
              <a:t>KPI - 4 : </a:t>
            </a:r>
            <a:r>
              <a:rPr lang="en-IN" sz="3200" spc="0" dirty="0"/>
              <a:t>Average working years for each Department</a:t>
            </a:r>
            <a:endParaRPr lang="en-US" sz="3200" spc="0" dirty="0"/>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12</a:t>
            </a:fld>
            <a:endParaRPr lang="en-US" dirty="0"/>
          </a:p>
        </p:txBody>
      </p:sp>
      <p:sp>
        <p:nvSpPr>
          <p:cNvPr id="13" name="Content Placeholder 3">
            <a:extLst>
              <a:ext uri="{FF2B5EF4-FFF2-40B4-BE49-F238E27FC236}">
                <a16:creationId xmlns:a16="http://schemas.microsoft.com/office/drawing/2014/main" id="{006BC830-84B5-E91B-2946-5C4090AF8FF8}"/>
              </a:ext>
            </a:extLst>
          </p:cNvPr>
          <p:cNvSpPr>
            <a:spLocks noGrp="1"/>
          </p:cNvSpPr>
          <p:nvPr>
            <p:ph sz="half" idx="2"/>
          </p:nvPr>
        </p:nvSpPr>
        <p:spPr>
          <a:xfrm>
            <a:off x="1150706" y="2380736"/>
            <a:ext cx="4006510" cy="3259776"/>
          </a:xfrm>
        </p:spPr>
        <p:txBody>
          <a:bodyPr/>
          <a:lstStyle/>
          <a:p>
            <a:pPr algn="just"/>
            <a:r>
              <a:rPr lang="en-US" dirty="0">
                <a:latin typeface="Arial" panose="020B0604020202020204" pitchFamily="34" charset="0"/>
                <a:cs typeface="Arial" panose="020B0604020202020204" pitchFamily="34" charset="0"/>
              </a:rPr>
              <a:t>Average working years for - Sales Department is 17.01% which is highest number of years people worked and most satisfied employees in sales department.</a:t>
            </a:r>
          </a:p>
          <a:p>
            <a:pPr algn="just"/>
            <a:r>
              <a:rPr lang="en-US" dirty="0">
                <a:latin typeface="Arial" panose="020B0604020202020204" pitchFamily="34" charset="0"/>
                <a:cs typeface="Arial" panose="020B0604020202020204" pitchFamily="34" charset="0"/>
              </a:rPr>
              <a:t>The list average working years for hardware with 16.32% and Human resource , software will comes with group off higher avg working years, Research and development and support will have least avg working years.</a:t>
            </a:r>
          </a:p>
        </p:txBody>
      </p:sp>
      <p:sp>
        <p:nvSpPr>
          <p:cNvPr id="14" name="glass card">
            <a:extLst>
              <a:ext uri="{FF2B5EF4-FFF2-40B4-BE49-F238E27FC236}">
                <a16:creationId xmlns:a16="http://schemas.microsoft.com/office/drawing/2014/main" id="{5DED7096-69EC-E91E-A183-4D6ACEBE166F}"/>
              </a:ext>
            </a:extLst>
          </p:cNvPr>
          <p:cNvSpPr/>
          <p:nvPr/>
        </p:nvSpPr>
        <p:spPr>
          <a:xfrm>
            <a:off x="6412021" y="1929126"/>
            <a:ext cx="5290451" cy="3594219"/>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3" name="Chart 2">
            <a:extLst>
              <a:ext uri="{FF2B5EF4-FFF2-40B4-BE49-F238E27FC236}">
                <a16:creationId xmlns:a16="http://schemas.microsoft.com/office/drawing/2014/main" id="{00000000-0008-0000-0300-000003000000}"/>
              </a:ext>
            </a:extLst>
          </p:cNvPr>
          <p:cNvGraphicFramePr>
            <a:graphicFrameLocks/>
          </p:cNvGraphicFramePr>
          <p:nvPr>
            <p:extLst>
              <p:ext uri="{D42A27DB-BD31-4B8C-83A1-F6EECF244321}">
                <p14:modId xmlns:p14="http://schemas.microsoft.com/office/powerpoint/2010/main" val="2168614770"/>
              </p:ext>
            </p:extLst>
          </p:nvPr>
        </p:nvGraphicFramePr>
        <p:xfrm>
          <a:off x="6728322" y="2220708"/>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39557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1637450" y="114185"/>
            <a:ext cx="1350268" cy="466112"/>
          </a:xfrm>
        </p:spPr>
        <p:txBody>
          <a:bodyPr/>
          <a:lstStyle/>
          <a:p>
            <a:r>
              <a:rPr lang="en-US" sz="3200" spc="0" dirty="0"/>
              <a:t>KPI-5 :</a:t>
            </a:r>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13</a:t>
            </a:fld>
            <a:endParaRPr lang="en-US" dirty="0"/>
          </a:p>
        </p:txBody>
      </p:sp>
      <p:sp>
        <p:nvSpPr>
          <p:cNvPr id="13" name="Content Placeholder 3">
            <a:extLst>
              <a:ext uri="{FF2B5EF4-FFF2-40B4-BE49-F238E27FC236}">
                <a16:creationId xmlns:a16="http://schemas.microsoft.com/office/drawing/2014/main" id="{24DD958A-DD2F-304A-5724-430B63A7BE65}"/>
              </a:ext>
            </a:extLst>
          </p:cNvPr>
          <p:cNvSpPr>
            <a:spLocks noGrp="1"/>
          </p:cNvSpPr>
          <p:nvPr>
            <p:ph sz="half" idx="2"/>
          </p:nvPr>
        </p:nvSpPr>
        <p:spPr>
          <a:xfrm>
            <a:off x="822036" y="748146"/>
            <a:ext cx="11268363" cy="2392218"/>
          </a:xfrm>
        </p:spPr>
        <p:txBody>
          <a:bodyPr/>
          <a:lstStyle/>
          <a:p>
            <a:pPr>
              <a:buClr>
                <a:schemeClr val="accent1"/>
              </a:buClr>
            </a:pPr>
            <a:r>
              <a:rPr lang="en-US" sz="1600" dirty="0">
                <a:latin typeface="Arial" panose="020B0604020202020204" pitchFamily="34" charset="0"/>
                <a:cs typeface="Arial" panose="020B0604020202020204" pitchFamily="34" charset="0"/>
              </a:rPr>
              <a:t>Balancing your job role with work life balance is a continuous effort to ensure that your professional responsibilities and personal well being are both adequately addressed. </a:t>
            </a:r>
          </a:p>
          <a:p>
            <a:pPr>
              <a:buClr>
                <a:schemeClr val="accent1"/>
              </a:buClr>
            </a:pPr>
            <a:r>
              <a:rPr lang="en-US" sz="1600" dirty="0">
                <a:latin typeface="Arial" panose="020B0604020202020204" pitchFamily="34" charset="0"/>
                <a:cs typeface="Arial" panose="020B0604020202020204" pitchFamily="34" charset="0"/>
              </a:rPr>
              <a:t>Let's break down the relationship between your job role and work life balance. Job role : your job role refers to the specific responsibilities, tasks and duties you have within your organization or profession.</a:t>
            </a:r>
          </a:p>
          <a:p>
            <a:pPr>
              <a:buClr>
                <a:schemeClr val="accent1"/>
              </a:buClr>
            </a:pPr>
            <a:r>
              <a:rPr lang="en-US" sz="1600" dirty="0">
                <a:latin typeface="Arial" panose="020B0604020202020204" pitchFamily="34" charset="0"/>
                <a:cs typeface="Arial" panose="020B0604020202020204" pitchFamily="34" charset="0"/>
              </a:rPr>
              <a:t>your job role might involve specific skills expertise and contributions that you bring to your workplace. Work life balance: </a:t>
            </a:r>
          </a:p>
          <a:p>
            <a:pPr>
              <a:buClr>
                <a:schemeClr val="accent1"/>
              </a:buClr>
            </a:pPr>
            <a:r>
              <a:rPr lang="en-US" sz="1600" dirty="0">
                <a:latin typeface="Arial" panose="020B0604020202020204" pitchFamily="34" charset="0"/>
                <a:cs typeface="Arial" panose="020B0604020202020204" pitchFamily="34" charset="0"/>
              </a:rPr>
              <a:t>work life balance refers to the equilibrium between your work related commitments and responsibilities and your personal life including family, hobbies, health and leisure activities. </a:t>
            </a:r>
          </a:p>
          <a:p>
            <a:pPr>
              <a:buClr>
                <a:schemeClr val="accent1"/>
              </a:buClr>
            </a:pPr>
            <a:r>
              <a:rPr lang="en-US" sz="1600" dirty="0">
                <a:latin typeface="Arial" panose="020B0604020202020204" pitchFamily="34" charset="0"/>
                <a:cs typeface="Arial" panose="020B0604020202020204" pitchFamily="34" charset="0"/>
              </a:rPr>
              <a:t>Achieving work life balance promotes well being, reduce stress, burnout and negative impacts on personal relationships</a:t>
            </a:r>
            <a:r>
              <a:rPr lang="en-US" dirty="0">
                <a:latin typeface="Arial" panose="020B0604020202020204" pitchFamily="34" charset="0"/>
                <a:cs typeface="Arial" panose="020B0604020202020204" pitchFamily="34" charset="0"/>
              </a:rPr>
              <a:t>.</a:t>
            </a:r>
          </a:p>
        </p:txBody>
      </p:sp>
      <p:sp>
        <p:nvSpPr>
          <p:cNvPr id="14" name="glass card">
            <a:extLst>
              <a:ext uri="{FF2B5EF4-FFF2-40B4-BE49-F238E27FC236}">
                <a16:creationId xmlns:a16="http://schemas.microsoft.com/office/drawing/2014/main" id="{3702EC2A-00F2-4C10-DE3A-762C5FF69616}"/>
              </a:ext>
            </a:extLst>
          </p:cNvPr>
          <p:cNvSpPr/>
          <p:nvPr/>
        </p:nvSpPr>
        <p:spPr>
          <a:xfrm>
            <a:off x="979055" y="3398982"/>
            <a:ext cx="10861963" cy="3297238"/>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E48AEDB2-323F-AF7B-030C-F710FD005DF9}"/>
              </a:ext>
            </a:extLst>
          </p:cNvPr>
          <p:cNvSpPr txBox="1">
            <a:spLocks/>
          </p:cNvSpPr>
          <p:nvPr/>
        </p:nvSpPr>
        <p:spPr>
          <a:xfrm>
            <a:off x="3067025" y="159481"/>
            <a:ext cx="6802799" cy="477966"/>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r>
              <a:rPr lang="en-IN" sz="3200" spc="0" dirty="0"/>
              <a:t>Job Role Vs Work life balance</a:t>
            </a:r>
            <a:endParaRPr lang="en-US" sz="3200" spc="0" dirty="0"/>
          </a:p>
        </p:txBody>
      </p:sp>
      <p:graphicFrame>
        <p:nvGraphicFramePr>
          <p:cNvPr id="4" name="Chart 3">
            <a:extLst>
              <a:ext uri="{FF2B5EF4-FFF2-40B4-BE49-F238E27FC236}">
                <a16:creationId xmlns:a16="http://schemas.microsoft.com/office/drawing/2014/main" id="{00000000-0008-0000-0400-000003000000}"/>
              </a:ext>
            </a:extLst>
          </p:cNvPr>
          <p:cNvGraphicFramePr>
            <a:graphicFrameLocks/>
          </p:cNvGraphicFramePr>
          <p:nvPr>
            <p:extLst>
              <p:ext uri="{D42A27DB-BD31-4B8C-83A1-F6EECF244321}">
                <p14:modId xmlns:p14="http://schemas.microsoft.com/office/powerpoint/2010/main" val="2138499519"/>
              </p:ext>
            </p:extLst>
          </p:nvPr>
        </p:nvGraphicFramePr>
        <p:xfrm>
          <a:off x="1311564" y="3454401"/>
          <a:ext cx="9901381" cy="31403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03969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658D7867-C3B5-0C60-E426-9753ADE0EC27}"/>
              </a:ext>
            </a:extLst>
          </p:cNvPr>
          <p:cNvSpPr>
            <a:spLocks noGrp="1"/>
          </p:cNvSpPr>
          <p:nvPr>
            <p:ph type="sldNum" sz="quarter" idx="12"/>
          </p:nvPr>
        </p:nvSpPr>
        <p:spPr/>
        <p:txBody>
          <a:bodyPr/>
          <a:lstStyle/>
          <a:p>
            <a:fld id="{294A09A9-5501-47C1-A89A-A340965A2BE2}" type="slidenum">
              <a:rPr lang="en-US" smtClean="0"/>
              <a:t>14</a:t>
            </a:fld>
            <a:endParaRPr lang="en-US" dirty="0"/>
          </a:p>
        </p:txBody>
      </p:sp>
      <p:sp>
        <p:nvSpPr>
          <p:cNvPr id="9" name="Title 1">
            <a:extLst>
              <a:ext uri="{FF2B5EF4-FFF2-40B4-BE49-F238E27FC236}">
                <a16:creationId xmlns:a16="http://schemas.microsoft.com/office/drawing/2014/main" id="{294309C2-529B-3CA4-6146-C96E5E8A411E}"/>
              </a:ext>
            </a:extLst>
          </p:cNvPr>
          <p:cNvSpPr>
            <a:spLocks noGrp="1"/>
          </p:cNvSpPr>
          <p:nvPr>
            <p:ph type="title"/>
          </p:nvPr>
        </p:nvSpPr>
        <p:spPr>
          <a:xfrm>
            <a:off x="1388317" y="199043"/>
            <a:ext cx="1350268" cy="466112"/>
          </a:xfrm>
        </p:spPr>
        <p:txBody>
          <a:bodyPr/>
          <a:lstStyle/>
          <a:p>
            <a:r>
              <a:rPr lang="en-US" sz="2400" spc="0" dirty="0"/>
              <a:t>KPI-6</a:t>
            </a:r>
            <a:r>
              <a:rPr lang="en-US" sz="3200" spc="0" dirty="0"/>
              <a:t> :</a:t>
            </a:r>
          </a:p>
        </p:txBody>
      </p:sp>
      <p:sp>
        <p:nvSpPr>
          <p:cNvPr id="11" name="TextBox 10">
            <a:extLst>
              <a:ext uri="{FF2B5EF4-FFF2-40B4-BE49-F238E27FC236}">
                <a16:creationId xmlns:a16="http://schemas.microsoft.com/office/drawing/2014/main" id="{B1BD036B-F8A5-81CD-64F2-7493F7C53306}"/>
              </a:ext>
            </a:extLst>
          </p:cNvPr>
          <p:cNvSpPr txBox="1"/>
          <p:nvPr/>
        </p:nvSpPr>
        <p:spPr>
          <a:xfrm>
            <a:off x="2391063" y="224867"/>
            <a:ext cx="9337964" cy="424732"/>
          </a:xfrm>
          <a:prstGeom prst="rect">
            <a:avLst/>
          </a:prstGeom>
          <a:noFill/>
        </p:spPr>
        <p:txBody>
          <a:bodyPr wrap="square">
            <a:spAutoFit/>
          </a:bodyPr>
          <a:lstStyle/>
          <a:p>
            <a:pPr>
              <a:lnSpc>
                <a:spcPct val="90000"/>
              </a:lnSpc>
              <a:spcBef>
                <a:spcPct val="0"/>
              </a:spcBef>
            </a:pPr>
            <a:r>
              <a:rPr lang="en-IN" sz="2400" b="1" cap="all" dirty="0">
                <a:solidFill>
                  <a:schemeClr val="bg1"/>
                </a:solidFill>
                <a:latin typeface="+mj-lt"/>
                <a:ea typeface="+mj-ea"/>
                <a:cs typeface="+mj-cs"/>
              </a:rPr>
              <a:t>Attrition rate Vs Year since last promotion relation</a:t>
            </a:r>
            <a:endParaRPr lang="en-IN" sz="2400" b="1" dirty="0">
              <a:latin typeface="+mj-lt"/>
            </a:endParaRPr>
          </a:p>
        </p:txBody>
      </p:sp>
      <p:sp>
        <p:nvSpPr>
          <p:cNvPr id="12" name="glass card">
            <a:extLst>
              <a:ext uri="{FF2B5EF4-FFF2-40B4-BE49-F238E27FC236}">
                <a16:creationId xmlns:a16="http://schemas.microsoft.com/office/drawing/2014/main" id="{931F2559-7D22-E5DC-FCEF-E89B6C72F036}"/>
              </a:ext>
            </a:extLst>
          </p:cNvPr>
          <p:cNvSpPr/>
          <p:nvPr/>
        </p:nvSpPr>
        <p:spPr>
          <a:xfrm>
            <a:off x="1698420" y="3452668"/>
            <a:ext cx="9356435" cy="3278909"/>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13" name="Chart 12">
            <a:extLst>
              <a:ext uri="{FF2B5EF4-FFF2-40B4-BE49-F238E27FC236}">
                <a16:creationId xmlns:a16="http://schemas.microsoft.com/office/drawing/2014/main" id="{00000000-0008-0000-0500-000007000000}"/>
              </a:ext>
            </a:extLst>
          </p:cNvPr>
          <p:cNvGraphicFramePr>
            <a:graphicFrameLocks/>
          </p:cNvGraphicFramePr>
          <p:nvPr>
            <p:extLst>
              <p:ext uri="{D42A27DB-BD31-4B8C-83A1-F6EECF244321}">
                <p14:modId xmlns:p14="http://schemas.microsoft.com/office/powerpoint/2010/main" val="1043658541"/>
              </p:ext>
            </p:extLst>
          </p:nvPr>
        </p:nvGraphicFramePr>
        <p:xfrm>
          <a:off x="2059709" y="3574472"/>
          <a:ext cx="8719127" cy="3140365"/>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Box 14">
            <a:extLst>
              <a:ext uri="{FF2B5EF4-FFF2-40B4-BE49-F238E27FC236}">
                <a16:creationId xmlns:a16="http://schemas.microsoft.com/office/drawing/2014/main" id="{5035106B-15B7-E42A-9C89-1129184E0178}"/>
              </a:ext>
            </a:extLst>
          </p:cNvPr>
          <p:cNvSpPr txBox="1"/>
          <p:nvPr/>
        </p:nvSpPr>
        <p:spPr>
          <a:xfrm>
            <a:off x="951345" y="856357"/>
            <a:ext cx="8820728" cy="2554545"/>
          </a:xfrm>
          <a:prstGeom prst="rect">
            <a:avLst/>
          </a:prstGeom>
          <a:noFill/>
        </p:spPr>
        <p:txBody>
          <a:bodyPr wrap="square">
            <a:spAutoFit/>
          </a:bodyPr>
          <a:lstStyle/>
          <a:p>
            <a:pPr marL="285750" indent="-285750">
              <a:buFont typeface="Courier New" panose="02070309020205020404" pitchFamily="49" charset="0"/>
              <a:buChar char="o"/>
            </a:pPr>
            <a:r>
              <a:rPr lang="en-US" sz="1600" dirty="0">
                <a:solidFill>
                  <a:schemeClr val="bg1"/>
                </a:solidFill>
                <a:latin typeface="Arial" panose="020B0604020202020204" pitchFamily="34" charset="0"/>
                <a:cs typeface="Arial" panose="020B0604020202020204" pitchFamily="34" charset="0"/>
              </a:rPr>
              <a:t>The relationship between attrition rate and the number of years since the last promotion can vary based on the specific context and organization. However, in many cases, there could be a potential relationship between these two factors. </a:t>
            </a:r>
          </a:p>
          <a:p>
            <a:pPr marL="285750" indent="-285750">
              <a:buFont typeface="Courier New" panose="02070309020205020404" pitchFamily="49" charset="0"/>
              <a:buChar char="o"/>
            </a:pPr>
            <a:r>
              <a:rPr lang="en-US" sz="1600" dirty="0">
                <a:solidFill>
                  <a:schemeClr val="bg1"/>
                </a:solidFill>
                <a:latin typeface="Arial" panose="020B0604020202020204" pitchFamily="34" charset="0"/>
                <a:cs typeface="Arial" panose="020B0604020202020204" pitchFamily="34" charset="0"/>
              </a:rPr>
              <a:t>Here are a few possible scenarios: Inverse Relationship Company Culture and Management Practices Industry and Job Roles.</a:t>
            </a:r>
          </a:p>
          <a:p>
            <a:pPr marL="285750" indent="-285750">
              <a:buFont typeface="Courier New" panose="02070309020205020404" pitchFamily="49" charset="0"/>
              <a:buChar char="o"/>
            </a:pPr>
            <a:r>
              <a:rPr lang="en-US" sz="1600" dirty="0">
                <a:solidFill>
                  <a:schemeClr val="bg1"/>
                </a:solidFill>
                <a:latin typeface="Arial" panose="020B0604020202020204" pitchFamily="34" charset="0"/>
                <a:cs typeface="Arial" panose="020B0604020202020204" pitchFamily="34" charset="0"/>
              </a:rPr>
              <a:t>To understand the specific relationship between attrition rate and years since the last promotion in a given organization, it's important to analyze relevant data, conduct employee surveys, and consider other factors that might contribute to attrition. </a:t>
            </a:r>
          </a:p>
          <a:p>
            <a:pPr marL="285750" indent="-285750">
              <a:buFont typeface="Courier New" panose="02070309020205020404" pitchFamily="49" charset="0"/>
              <a:buChar char="o"/>
            </a:pPr>
            <a:r>
              <a:rPr lang="en-US" sz="1600" dirty="0">
                <a:solidFill>
                  <a:schemeClr val="bg1"/>
                </a:solidFill>
                <a:latin typeface="Arial" panose="020B0604020202020204" pitchFamily="34" charset="0"/>
                <a:cs typeface="Arial" panose="020B0604020202020204" pitchFamily="34" charset="0"/>
              </a:rPr>
              <a:t>Keep in mind that correlation does not imply causation, and multiple factors can influence attrition rates in complex ways</a:t>
            </a:r>
            <a:r>
              <a:rPr lang="en-US" sz="1600" dirty="0"/>
              <a:t>.</a:t>
            </a:r>
            <a:endParaRPr lang="en-IN" sz="1600" dirty="0"/>
          </a:p>
        </p:txBody>
      </p:sp>
    </p:spTree>
    <p:extLst>
      <p:ext uri="{BB962C8B-B14F-4D97-AF65-F5344CB8AC3E}">
        <p14:creationId xmlns:p14="http://schemas.microsoft.com/office/powerpoint/2010/main" val="96395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ctrTitle"/>
          </p:nvPr>
        </p:nvSpPr>
        <p:spPr/>
        <p:txBody>
          <a:bodyPr/>
          <a:lstStyle/>
          <a:p>
            <a:r>
              <a:rPr lang="en-US" dirty="0"/>
              <a:t>Dashboard &amp; Queries</a:t>
            </a:r>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1"/>
          </p:nvPr>
        </p:nvSpPr>
        <p:spPr/>
        <p:txBody>
          <a:bodyPr/>
          <a:lstStyle/>
          <a:p>
            <a:r>
              <a:rPr lang="en-US" dirty="0"/>
              <a:t>Excel, Tableau, Power-BI &amp; SQL</a:t>
            </a:r>
          </a:p>
        </p:txBody>
      </p:sp>
    </p:spTree>
    <p:extLst>
      <p:ext uri="{BB962C8B-B14F-4D97-AF65-F5344CB8AC3E}">
        <p14:creationId xmlns:p14="http://schemas.microsoft.com/office/powerpoint/2010/main" val="548476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489CE5B-B86C-7A38-A5B2-DB605A3AAFBF}"/>
              </a:ext>
            </a:extLst>
          </p:cNvPr>
          <p:cNvSpPr>
            <a:spLocks noGrp="1"/>
          </p:cNvSpPr>
          <p:nvPr>
            <p:ph type="ctrTitle"/>
          </p:nvPr>
        </p:nvSpPr>
        <p:spPr>
          <a:xfrm>
            <a:off x="1517074" y="486193"/>
            <a:ext cx="8982940" cy="506139"/>
          </a:xfrm>
        </p:spPr>
        <p:txBody>
          <a:bodyPr/>
          <a:lstStyle/>
          <a:p>
            <a:r>
              <a:rPr lang="en-IN" dirty="0"/>
              <a:t>Excel Dashboard</a:t>
            </a:r>
          </a:p>
        </p:txBody>
      </p:sp>
      <p:sp>
        <p:nvSpPr>
          <p:cNvPr id="2" name="glass card">
            <a:extLst>
              <a:ext uri="{FF2B5EF4-FFF2-40B4-BE49-F238E27FC236}">
                <a16:creationId xmlns:a16="http://schemas.microsoft.com/office/drawing/2014/main" id="{DAA494F2-6228-A453-CF98-F7A35F674E15}"/>
              </a:ext>
            </a:extLst>
          </p:cNvPr>
          <p:cNvSpPr/>
          <p:nvPr/>
        </p:nvSpPr>
        <p:spPr>
          <a:xfrm>
            <a:off x="1828800" y="1159329"/>
            <a:ext cx="9225643" cy="5564744"/>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D5D01F9F-FA89-00B1-E5E4-76E036F0A55D}"/>
              </a:ext>
            </a:extLst>
          </p:cNvPr>
          <p:cNvPicPr>
            <a:picLocks noChangeAspect="1"/>
          </p:cNvPicPr>
          <p:nvPr/>
        </p:nvPicPr>
        <p:blipFill>
          <a:blip r:embed="rId2"/>
          <a:stretch>
            <a:fillRect/>
          </a:stretch>
        </p:blipFill>
        <p:spPr>
          <a:xfrm>
            <a:off x="1187921" y="963386"/>
            <a:ext cx="9907344" cy="5785996"/>
          </a:xfrm>
          <a:prstGeom prst="rect">
            <a:avLst/>
          </a:prstGeom>
        </p:spPr>
      </p:pic>
    </p:spTree>
    <p:extLst>
      <p:ext uri="{BB962C8B-B14F-4D97-AF65-F5344CB8AC3E}">
        <p14:creationId xmlns:p14="http://schemas.microsoft.com/office/powerpoint/2010/main" val="2414653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489CE5B-B86C-7A38-A5B2-DB605A3AAFBF}"/>
              </a:ext>
            </a:extLst>
          </p:cNvPr>
          <p:cNvSpPr>
            <a:spLocks noGrp="1"/>
          </p:cNvSpPr>
          <p:nvPr>
            <p:ph type="ctrTitle"/>
          </p:nvPr>
        </p:nvSpPr>
        <p:spPr>
          <a:xfrm>
            <a:off x="1506800" y="234296"/>
            <a:ext cx="8982940" cy="506139"/>
          </a:xfrm>
        </p:spPr>
        <p:txBody>
          <a:bodyPr/>
          <a:lstStyle/>
          <a:p>
            <a:r>
              <a:rPr lang="en-IN" dirty="0"/>
              <a:t>POWERBI Dashboard</a:t>
            </a:r>
          </a:p>
        </p:txBody>
      </p:sp>
      <p:sp>
        <p:nvSpPr>
          <p:cNvPr id="5" name="glass card">
            <a:extLst>
              <a:ext uri="{FF2B5EF4-FFF2-40B4-BE49-F238E27FC236}">
                <a16:creationId xmlns:a16="http://schemas.microsoft.com/office/drawing/2014/main" id="{81836F14-6DA6-A8FD-20EA-CA736EAEEA41}"/>
              </a:ext>
            </a:extLst>
          </p:cNvPr>
          <p:cNvSpPr/>
          <p:nvPr/>
        </p:nvSpPr>
        <p:spPr>
          <a:xfrm>
            <a:off x="1354667" y="1183821"/>
            <a:ext cx="9482666" cy="5404014"/>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349B3DF8-751D-1CA1-9F3D-F17358DCDEFA}"/>
              </a:ext>
            </a:extLst>
          </p:cNvPr>
          <p:cNvPicPr>
            <a:picLocks noChangeAspect="1"/>
          </p:cNvPicPr>
          <p:nvPr/>
        </p:nvPicPr>
        <p:blipFill>
          <a:blip r:embed="rId2"/>
          <a:stretch>
            <a:fillRect/>
          </a:stretch>
        </p:blipFill>
        <p:spPr>
          <a:xfrm>
            <a:off x="1265464" y="1200150"/>
            <a:ext cx="9633857" cy="5421086"/>
          </a:xfrm>
          <a:prstGeom prst="rect">
            <a:avLst/>
          </a:prstGeom>
        </p:spPr>
      </p:pic>
    </p:spTree>
    <p:extLst>
      <p:ext uri="{BB962C8B-B14F-4D97-AF65-F5344CB8AC3E}">
        <p14:creationId xmlns:p14="http://schemas.microsoft.com/office/powerpoint/2010/main" val="1948703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489CE5B-B86C-7A38-A5B2-DB605A3AAFBF}"/>
              </a:ext>
            </a:extLst>
          </p:cNvPr>
          <p:cNvSpPr>
            <a:spLocks noGrp="1"/>
          </p:cNvSpPr>
          <p:nvPr>
            <p:ph type="ctrTitle"/>
          </p:nvPr>
        </p:nvSpPr>
        <p:spPr>
          <a:xfrm>
            <a:off x="1496526" y="283878"/>
            <a:ext cx="8982940" cy="506139"/>
          </a:xfrm>
        </p:spPr>
        <p:txBody>
          <a:bodyPr/>
          <a:lstStyle/>
          <a:p>
            <a:r>
              <a:rPr lang="en-IN" dirty="0"/>
              <a:t>TABLEAU Dashboard</a:t>
            </a:r>
          </a:p>
        </p:txBody>
      </p:sp>
      <p:sp>
        <p:nvSpPr>
          <p:cNvPr id="3" name="glass card">
            <a:extLst>
              <a:ext uri="{FF2B5EF4-FFF2-40B4-BE49-F238E27FC236}">
                <a16:creationId xmlns:a16="http://schemas.microsoft.com/office/drawing/2014/main" id="{53C5B123-5CE6-B3BC-39F0-59B246490F9C}"/>
              </a:ext>
            </a:extLst>
          </p:cNvPr>
          <p:cNvSpPr/>
          <p:nvPr/>
        </p:nvSpPr>
        <p:spPr>
          <a:xfrm>
            <a:off x="1312333" y="1005154"/>
            <a:ext cx="9567334" cy="5582681"/>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pic>
        <p:nvPicPr>
          <p:cNvPr id="7" name="Picture 6">
            <a:extLst>
              <a:ext uri="{FF2B5EF4-FFF2-40B4-BE49-F238E27FC236}">
                <a16:creationId xmlns:a16="http://schemas.microsoft.com/office/drawing/2014/main" id="{490C9D6C-2C28-5E4F-6C7B-9367F3CFB7CA}"/>
              </a:ext>
            </a:extLst>
          </p:cNvPr>
          <p:cNvPicPr>
            <a:picLocks noChangeAspect="1"/>
          </p:cNvPicPr>
          <p:nvPr/>
        </p:nvPicPr>
        <p:blipFill>
          <a:blip r:embed="rId2"/>
          <a:stretch>
            <a:fillRect/>
          </a:stretch>
        </p:blipFill>
        <p:spPr>
          <a:xfrm>
            <a:off x="955221" y="883158"/>
            <a:ext cx="10311493" cy="5784010"/>
          </a:xfrm>
          <a:prstGeom prst="rect">
            <a:avLst/>
          </a:prstGeom>
        </p:spPr>
      </p:pic>
    </p:spTree>
    <p:extLst>
      <p:ext uri="{BB962C8B-B14F-4D97-AF65-F5344CB8AC3E}">
        <p14:creationId xmlns:p14="http://schemas.microsoft.com/office/powerpoint/2010/main" val="22449691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lass card">
            <a:extLst>
              <a:ext uri="{FF2B5EF4-FFF2-40B4-BE49-F238E27FC236}">
                <a16:creationId xmlns:a16="http://schemas.microsoft.com/office/drawing/2014/main" id="{D647E999-BFCB-306D-61C7-8CD84F5CA73B}"/>
              </a:ext>
            </a:extLst>
          </p:cNvPr>
          <p:cNvSpPr/>
          <p:nvPr/>
        </p:nvSpPr>
        <p:spPr>
          <a:xfrm>
            <a:off x="881742" y="963969"/>
            <a:ext cx="9299121" cy="5515038"/>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 name="Title 1">
            <a:extLst>
              <a:ext uri="{FF2B5EF4-FFF2-40B4-BE49-F238E27FC236}">
                <a16:creationId xmlns:a16="http://schemas.microsoft.com/office/drawing/2014/main" id="{4D163F57-7DD7-C204-1CED-F2207224AFBC}"/>
              </a:ext>
            </a:extLst>
          </p:cNvPr>
          <p:cNvSpPr>
            <a:spLocks noGrp="1"/>
          </p:cNvSpPr>
          <p:nvPr>
            <p:ph type="ctrTitle"/>
          </p:nvPr>
        </p:nvSpPr>
        <p:spPr>
          <a:xfrm>
            <a:off x="2163766" y="157420"/>
            <a:ext cx="7864468" cy="643964"/>
          </a:xfrm>
        </p:spPr>
        <p:txBody>
          <a:bodyPr/>
          <a:lstStyle/>
          <a:p>
            <a:r>
              <a:rPr lang="en-IN" dirty="0"/>
              <a:t>SQL Queries and results</a:t>
            </a:r>
          </a:p>
        </p:txBody>
      </p:sp>
      <p:pic>
        <p:nvPicPr>
          <p:cNvPr id="4" name="Picture 3">
            <a:extLst>
              <a:ext uri="{FF2B5EF4-FFF2-40B4-BE49-F238E27FC236}">
                <a16:creationId xmlns:a16="http://schemas.microsoft.com/office/drawing/2014/main" id="{3B2E0B7B-611F-9738-DA57-F7DBD925BDCB}"/>
              </a:ext>
            </a:extLst>
          </p:cNvPr>
          <p:cNvPicPr>
            <a:picLocks noChangeAspect="1"/>
          </p:cNvPicPr>
          <p:nvPr/>
        </p:nvPicPr>
        <p:blipFill>
          <a:blip r:embed="rId2"/>
          <a:stretch>
            <a:fillRect/>
          </a:stretch>
        </p:blipFill>
        <p:spPr>
          <a:xfrm>
            <a:off x="934097" y="996043"/>
            <a:ext cx="5638154" cy="5440555"/>
          </a:xfrm>
          <a:prstGeom prst="rect">
            <a:avLst/>
          </a:prstGeom>
        </p:spPr>
      </p:pic>
      <p:pic>
        <p:nvPicPr>
          <p:cNvPr id="5" name="Picture 4">
            <a:extLst>
              <a:ext uri="{FF2B5EF4-FFF2-40B4-BE49-F238E27FC236}">
                <a16:creationId xmlns:a16="http://schemas.microsoft.com/office/drawing/2014/main" id="{20AECB17-A4FA-C1D1-092D-3F9EED4E1049}"/>
              </a:ext>
            </a:extLst>
          </p:cNvPr>
          <p:cNvPicPr>
            <a:picLocks noChangeAspect="1"/>
          </p:cNvPicPr>
          <p:nvPr/>
        </p:nvPicPr>
        <p:blipFill>
          <a:blip r:embed="rId3"/>
          <a:stretch>
            <a:fillRect/>
          </a:stretch>
        </p:blipFill>
        <p:spPr>
          <a:xfrm>
            <a:off x="6581811" y="996044"/>
            <a:ext cx="3843982" cy="5445578"/>
          </a:xfrm>
          <a:prstGeom prst="rect">
            <a:avLst/>
          </a:prstGeom>
        </p:spPr>
      </p:pic>
    </p:spTree>
    <p:extLst>
      <p:ext uri="{BB962C8B-B14F-4D97-AF65-F5344CB8AC3E}">
        <p14:creationId xmlns:p14="http://schemas.microsoft.com/office/powerpoint/2010/main" val="2895453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4C44EC9-F730-00B6-E479-530EC276D851}"/>
              </a:ext>
              <a:ext uri="{C183D7F6-B498-43B3-948B-1728B52AA6E4}">
                <adec:decorative xmlns:adec="http://schemas.microsoft.com/office/drawing/2017/decorative" val="1"/>
              </a:ext>
            </a:extLst>
          </p:cNvPr>
          <p:cNvGrpSpPr/>
          <p:nvPr/>
        </p:nvGrpSpPr>
        <p:grpSpPr>
          <a:xfrm rot="10800000">
            <a:off x="1089107" y="2646677"/>
            <a:ext cx="1512407" cy="938717"/>
            <a:chOff x="4779792" y="2384561"/>
            <a:chExt cx="3365480" cy="2088878"/>
          </a:xfrm>
          <a:solidFill>
            <a:schemeClr val="accent6">
              <a:alpha val="50231"/>
            </a:schemeClr>
          </a:solidFill>
        </p:grpSpPr>
        <p:sp>
          <p:nvSpPr>
            <p:cNvPr id="5" name="Freeform 4">
              <a:extLst>
                <a:ext uri="{FF2B5EF4-FFF2-40B4-BE49-F238E27FC236}">
                  <a16:creationId xmlns:a16="http://schemas.microsoft.com/office/drawing/2014/main" id="{8B6D2F8E-4F98-B89F-E4FB-DD9F900821E1}"/>
                </a:ext>
              </a:extLst>
            </p:cNvPr>
            <p:cNvSpPr/>
            <p:nvPr/>
          </p:nvSpPr>
          <p:spPr>
            <a:xfrm flipH="1">
              <a:off x="6582137" y="2384561"/>
              <a:ext cx="1563135" cy="2088878"/>
            </a:xfrm>
            <a:custGeom>
              <a:avLst/>
              <a:gdLst>
                <a:gd name="connsiteX0" fmla="*/ 520700 w 1041400"/>
                <a:gd name="connsiteY0" fmla="*/ 0 h 1391663"/>
                <a:gd name="connsiteX1" fmla="*/ 0 w 1041400"/>
                <a:gd name="connsiteY1" fmla="*/ 520700 h 1391663"/>
                <a:gd name="connsiteX2" fmla="*/ 601 w 1041400"/>
                <a:gd name="connsiteY2" fmla="*/ 526665 h 1391663"/>
                <a:gd name="connsiteX3" fmla="*/ 0 w 1041400"/>
                <a:gd name="connsiteY3" fmla="*/ 530884 h 1391663"/>
                <a:gd name="connsiteX4" fmla="*/ 839841 w 1041400"/>
                <a:gd name="connsiteY4" fmla="*/ 1391663 h 1391663"/>
                <a:gd name="connsiteX5" fmla="*/ 596988 w 1041400"/>
                <a:gd name="connsiteY5" fmla="*/ 1070463 h 1391663"/>
                <a:gd name="connsiteX6" fmla="*/ 595327 w 1041400"/>
                <a:gd name="connsiteY6" fmla="*/ 1033877 h 1391663"/>
                <a:gd name="connsiteX7" fmla="*/ 625639 w 1041400"/>
                <a:gd name="connsiteY7" fmla="*/ 1030821 h 1391663"/>
                <a:gd name="connsiteX8" fmla="*/ 1041400 w 1041400"/>
                <a:gd name="connsiteY8" fmla="*/ 520700 h 1391663"/>
                <a:gd name="connsiteX9" fmla="*/ 520700 w 1041400"/>
                <a:gd name="connsiteY9" fmla="*/ 0 h 139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1400" h="1391663">
                  <a:moveTo>
                    <a:pt x="520700" y="0"/>
                  </a:moveTo>
                  <a:cubicBezTo>
                    <a:pt x="233125" y="0"/>
                    <a:pt x="0" y="233125"/>
                    <a:pt x="0" y="520700"/>
                  </a:cubicBezTo>
                  <a:lnTo>
                    <a:pt x="601" y="526665"/>
                  </a:lnTo>
                  <a:lnTo>
                    <a:pt x="0" y="530884"/>
                  </a:lnTo>
                  <a:cubicBezTo>
                    <a:pt x="1270" y="763309"/>
                    <a:pt x="141037" y="1339599"/>
                    <a:pt x="839841" y="1391663"/>
                  </a:cubicBezTo>
                  <a:cubicBezTo>
                    <a:pt x="756282" y="1328754"/>
                    <a:pt x="622088" y="1243235"/>
                    <a:pt x="596988" y="1070463"/>
                  </a:cubicBezTo>
                  <a:lnTo>
                    <a:pt x="595327" y="1033877"/>
                  </a:lnTo>
                  <a:lnTo>
                    <a:pt x="625639" y="1030821"/>
                  </a:lnTo>
                  <a:cubicBezTo>
                    <a:pt x="862914" y="982268"/>
                    <a:pt x="1041400" y="772328"/>
                    <a:pt x="1041400" y="520700"/>
                  </a:cubicBezTo>
                  <a:cubicBezTo>
                    <a:pt x="1041400" y="233125"/>
                    <a:pt x="808275" y="0"/>
                    <a:pt x="5207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99EBD7AD-ED91-CC5F-0110-3EE43A60F946}"/>
                </a:ext>
              </a:extLst>
            </p:cNvPr>
            <p:cNvSpPr/>
            <p:nvPr/>
          </p:nvSpPr>
          <p:spPr>
            <a:xfrm flipH="1">
              <a:off x="4779792" y="2384561"/>
              <a:ext cx="1563135" cy="2088878"/>
            </a:xfrm>
            <a:custGeom>
              <a:avLst/>
              <a:gdLst>
                <a:gd name="connsiteX0" fmla="*/ 520700 w 1041400"/>
                <a:gd name="connsiteY0" fmla="*/ 0 h 1391663"/>
                <a:gd name="connsiteX1" fmla="*/ 0 w 1041400"/>
                <a:gd name="connsiteY1" fmla="*/ 520700 h 1391663"/>
                <a:gd name="connsiteX2" fmla="*/ 601 w 1041400"/>
                <a:gd name="connsiteY2" fmla="*/ 526665 h 1391663"/>
                <a:gd name="connsiteX3" fmla="*/ 0 w 1041400"/>
                <a:gd name="connsiteY3" fmla="*/ 530884 h 1391663"/>
                <a:gd name="connsiteX4" fmla="*/ 839841 w 1041400"/>
                <a:gd name="connsiteY4" fmla="*/ 1391663 h 1391663"/>
                <a:gd name="connsiteX5" fmla="*/ 596988 w 1041400"/>
                <a:gd name="connsiteY5" fmla="*/ 1070463 h 1391663"/>
                <a:gd name="connsiteX6" fmla="*/ 595327 w 1041400"/>
                <a:gd name="connsiteY6" fmla="*/ 1033877 h 1391663"/>
                <a:gd name="connsiteX7" fmla="*/ 625639 w 1041400"/>
                <a:gd name="connsiteY7" fmla="*/ 1030821 h 1391663"/>
                <a:gd name="connsiteX8" fmla="*/ 1041400 w 1041400"/>
                <a:gd name="connsiteY8" fmla="*/ 520700 h 1391663"/>
                <a:gd name="connsiteX9" fmla="*/ 520700 w 1041400"/>
                <a:gd name="connsiteY9" fmla="*/ 0 h 139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1400" h="1391663">
                  <a:moveTo>
                    <a:pt x="520700" y="0"/>
                  </a:moveTo>
                  <a:cubicBezTo>
                    <a:pt x="233125" y="0"/>
                    <a:pt x="0" y="233125"/>
                    <a:pt x="0" y="520700"/>
                  </a:cubicBezTo>
                  <a:lnTo>
                    <a:pt x="601" y="526665"/>
                  </a:lnTo>
                  <a:lnTo>
                    <a:pt x="0" y="530884"/>
                  </a:lnTo>
                  <a:cubicBezTo>
                    <a:pt x="1270" y="763309"/>
                    <a:pt x="141037" y="1339599"/>
                    <a:pt x="839841" y="1391663"/>
                  </a:cubicBezTo>
                  <a:cubicBezTo>
                    <a:pt x="756282" y="1328754"/>
                    <a:pt x="622088" y="1243235"/>
                    <a:pt x="596988" y="1070463"/>
                  </a:cubicBezTo>
                  <a:lnTo>
                    <a:pt x="595327" y="1033877"/>
                  </a:lnTo>
                  <a:lnTo>
                    <a:pt x="625639" y="1030821"/>
                  </a:lnTo>
                  <a:cubicBezTo>
                    <a:pt x="862914" y="982268"/>
                    <a:pt x="1041400" y="772328"/>
                    <a:pt x="1041400" y="520700"/>
                  </a:cubicBezTo>
                  <a:cubicBezTo>
                    <a:pt x="1041400" y="233125"/>
                    <a:pt x="808275" y="0"/>
                    <a:pt x="5207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7" name="Group 6">
            <a:extLst>
              <a:ext uri="{FF2B5EF4-FFF2-40B4-BE49-F238E27FC236}">
                <a16:creationId xmlns:a16="http://schemas.microsoft.com/office/drawing/2014/main" id="{56B0BED4-B4D2-A8C2-9E8E-FA7D1819E15A}"/>
              </a:ext>
              <a:ext uri="{C183D7F6-B498-43B3-948B-1728B52AA6E4}">
                <adec:decorative xmlns:adec="http://schemas.microsoft.com/office/drawing/2017/decorative" val="1"/>
              </a:ext>
            </a:extLst>
          </p:cNvPr>
          <p:cNvGrpSpPr/>
          <p:nvPr/>
        </p:nvGrpSpPr>
        <p:grpSpPr>
          <a:xfrm>
            <a:off x="8660864" y="4014107"/>
            <a:ext cx="1512408" cy="938718"/>
            <a:chOff x="4779792" y="2384561"/>
            <a:chExt cx="3365480" cy="2088878"/>
          </a:xfrm>
          <a:solidFill>
            <a:schemeClr val="accent1">
              <a:alpha val="48174"/>
            </a:schemeClr>
          </a:solidFill>
        </p:grpSpPr>
        <p:sp>
          <p:nvSpPr>
            <p:cNvPr id="8" name="Freeform 1">
              <a:extLst>
                <a:ext uri="{FF2B5EF4-FFF2-40B4-BE49-F238E27FC236}">
                  <a16:creationId xmlns:a16="http://schemas.microsoft.com/office/drawing/2014/main" id="{B542C6FD-B908-03BB-DE9D-1E76EE849265}"/>
                </a:ext>
              </a:extLst>
            </p:cNvPr>
            <p:cNvSpPr/>
            <p:nvPr/>
          </p:nvSpPr>
          <p:spPr>
            <a:xfrm flipH="1">
              <a:off x="6582137" y="2384561"/>
              <a:ext cx="1563135" cy="2088878"/>
            </a:xfrm>
            <a:custGeom>
              <a:avLst/>
              <a:gdLst>
                <a:gd name="connsiteX0" fmla="*/ 520700 w 1041400"/>
                <a:gd name="connsiteY0" fmla="*/ 0 h 1391663"/>
                <a:gd name="connsiteX1" fmla="*/ 0 w 1041400"/>
                <a:gd name="connsiteY1" fmla="*/ 520700 h 1391663"/>
                <a:gd name="connsiteX2" fmla="*/ 601 w 1041400"/>
                <a:gd name="connsiteY2" fmla="*/ 526665 h 1391663"/>
                <a:gd name="connsiteX3" fmla="*/ 0 w 1041400"/>
                <a:gd name="connsiteY3" fmla="*/ 530884 h 1391663"/>
                <a:gd name="connsiteX4" fmla="*/ 839841 w 1041400"/>
                <a:gd name="connsiteY4" fmla="*/ 1391663 h 1391663"/>
                <a:gd name="connsiteX5" fmla="*/ 596988 w 1041400"/>
                <a:gd name="connsiteY5" fmla="*/ 1070463 h 1391663"/>
                <a:gd name="connsiteX6" fmla="*/ 595327 w 1041400"/>
                <a:gd name="connsiteY6" fmla="*/ 1033877 h 1391663"/>
                <a:gd name="connsiteX7" fmla="*/ 625639 w 1041400"/>
                <a:gd name="connsiteY7" fmla="*/ 1030821 h 1391663"/>
                <a:gd name="connsiteX8" fmla="*/ 1041400 w 1041400"/>
                <a:gd name="connsiteY8" fmla="*/ 520700 h 1391663"/>
                <a:gd name="connsiteX9" fmla="*/ 520700 w 1041400"/>
                <a:gd name="connsiteY9" fmla="*/ 0 h 139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1400" h="1391663">
                  <a:moveTo>
                    <a:pt x="520700" y="0"/>
                  </a:moveTo>
                  <a:cubicBezTo>
                    <a:pt x="233125" y="0"/>
                    <a:pt x="0" y="233125"/>
                    <a:pt x="0" y="520700"/>
                  </a:cubicBezTo>
                  <a:lnTo>
                    <a:pt x="601" y="526665"/>
                  </a:lnTo>
                  <a:lnTo>
                    <a:pt x="0" y="530884"/>
                  </a:lnTo>
                  <a:cubicBezTo>
                    <a:pt x="1270" y="763309"/>
                    <a:pt x="141037" y="1339599"/>
                    <a:pt x="839841" y="1391663"/>
                  </a:cubicBezTo>
                  <a:cubicBezTo>
                    <a:pt x="756282" y="1328754"/>
                    <a:pt x="622088" y="1243235"/>
                    <a:pt x="596988" y="1070463"/>
                  </a:cubicBezTo>
                  <a:lnTo>
                    <a:pt x="595327" y="1033877"/>
                  </a:lnTo>
                  <a:lnTo>
                    <a:pt x="625639" y="1030821"/>
                  </a:lnTo>
                  <a:cubicBezTo>
                    <a:pt x="862914" y="982268"/>
                    <a:pt x="1041400" y="772328"/>
                    <a:pt x="1041400" y="520700"/>
                  </a:cubicBezTo>
                  <a:cubicBezTo>
                    <a:pt x="1041400" y="233125"/>
                    <a:pt x="808275" y="0"/>
                    <a:pt x="5207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21">
              <a:extLst>
                <a:ext uri="{FF2B5EF4-FFF2-40B4-BE49-F238E27FC236}">
                  <a16:creationId xmlns:a16="http://schemas.microsoft.com/office/drawing/2014/main" id="{594F7F18-2B8D-7493-904B-1BD252DFC677}"/>
                </a:ext>
              </a:extLst>
            </p:cNvPr>
            <p:cNvSpPr/>
            <p:nvPr/>
          </p:nvSpPr>
          <p:spPr>
            <a:xfrm flipH="1">
              <a:off x="4779792" y="2384561"/>
              <a:ext cx="1563135" cy="2088878"/>
            </a:xfrm>
            <a:custGeom>
              <a:avLst/>
              <a:gdLst>
                <a:gd name="connsiteX0" fmla="*/ 520700 w 1041400"/>
                <a:gd name="connsiteY0" fmla="*/ 0 h 1391663"/>
                <a:gd name="connsiteX1" fmla="*/ 0 w 1041400"/>
                <a:gd name="connsiteY1" fmla="*/ 520700 h 1391663"/>
                <a:gd name="connsiteX2" fmla="*/ 601 w 1041400"/>
                <a:gd name="connsiteY2" fmla="*/ 526665 h 1391663"/>
                <a:gd name="connsiteX3" fmla="*/ 0 w 1041400"/>
                <a:gd name="connsiteY3" fmla="*/ 530884 h 1391663"/>
                <a:gd name="connsiteX4" fmla="*/ 839841 w 1041400"/>
                <a:gd name="connsiteY4" fmla="*/ 1391663 h 1391663"/>
                <a:gd name="connsiteX5" fmla="*/ 596988 w 1041400"/>
                <a:gd name="connsiteY5" fmla="*/ 1070463 h 1391663"/>
                <a:gd name="connsiteX6" fmla="*/ 595327 w 1041400"/>
                <a:gd name="connsiteY6" fmla="*/ 1033877 h 1391663"/>
                <a:gd name="connsiteX7" fmla="*/ 625639 w 1041400"/>
                <a:gd name="connsiteY7" fmla="*/ 1030821 h 1391663"/>
                <a:gd name="connsiteX8" fmla="*/ 1041400 w 1041400"/>
                <a:gd name="connsiteY8" fmla="*/ 520700 h 1391663"/>
                <a:gd name="connsiteX9" fmla="*/ 520700 w 1041400"/>
                <a:gd name="connsiteY9" fmla="*/ 0 h 139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1400" h="1391663">
                  <a:moveTo>
                    <a:pt x="520700" y="0"/>
                  </a:moveTo>
                  <a:cubicBezTo>
                    <a:pt x="233125" y="0"/>
                    <a:pt x="0" y="233125"/>
                    <a:pt x="0" y="520700"/>
                  </a:cubicBezTo>
                  <a:lnTo>
                    <a:pt x="601" y="526665"/>
                  </a:lnTo>
                  <a:lnTo>
                    <a:pt x="0" y="530884"/>
                  </a:lnTo>
                  <a:cubicBezTo>
                    <a:pt x="1270" y="763309"/>
                    <a:pt x="141037" y="1339599"/>
                    <a:pt x="839841" y="1391663"/>
                  </a:cubicBezTo>
                  <a:cubicBezTo>
                    <a:pt x="756282" y="1328754"/>
                    <a:pt x="622088" y="1243235"/>
                    <a:pt x="596988" y="1070463"/>
                  </a:cubicBezTo>
                  <a:lnTo>
                    <a:pt x="595327" y="1033877"/>
                  </a:lnTo>
                  <a:lnTo>
                    <a:pt x="625639" y="1030821"/>
                  </a:lnTo>
                  <a:cubicBezTo>
                    <a:pt x="862914" y="982268"/>
                    <a:pt x="1041400" y="772328"/>
                    <a:pt x="1041400" y="520700"/>
                  </a:cubicBezTo>
                  <a:cubicBezTo>
                    <a:pt x="1041400" y="233125"/>
                    <a:pt x="808275" y="0"/>
                    <a:pt x="5207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D04F090D-C862-CF85-1001-A82E54365597}"/>
              </a:ext>
            </a:extLst>
          </p:cNvPr>
          <p:cNvSpPr>
            <a:spLocks noGrp="1"/>
          </p:cNvSpPr>
          <p:nvPr>
            <p:ph type="ctrTitle"/>
          </p:nvPr>
        </p:nvSpPr>
        <p:spPr/>
        <p:txBody>
          <a:bodyPr/>
          <a:lstStyle/>
          <a:p>
            <a:r>
              <a:rPr lang="en-US" dirty="0"/>
              <a:t>great vision without great people is irrelevant.</a:t>
            </a:r>
            <a:br>
              <a:rPr lang="en-US" dirty="0"/>
            </a:br>
            <a:endParaRPr lang="en-US" dirty="0"/>
          </a:p>
        </p:txBody>
      </p:sp>
      <p:sp>
        <p:nvSpPr>
          <p:cNvPr id="3" name="Subtitle 2">
            <a:extLst>
              <a:ext uri="{FF2B5EF4-FFF2-40B4-BE49-F238E27FC236}">
                <a16:creationId xmlns:a16="http://schemas.microsoft.com/office/drawing/2014/main" id="{4CE82C04-6445-9E02-B0E8-8D809278C37D}"/>
              </a:ext>
            </a:extLst>
          </p:cNvPr>
          <p:cNvSpPr>
            <a:spLocks noGrp="1"/>
          </p:cNvSpPr>
          <p:nvPr>
            <p:ph type="subTitle" idx="1"/>
          </p:nvPr>
        </p:nvSpPr>
        <p:spPr>
          <a:xfrm>
            <a:off x="8082317" y="5278700"/>
            <a:ext cx="1394976" cy="448056"/>
          </a:xfrm>
        </p:spPr>
        <p:txBody>
          <a:bodyPr/>
          <a:lstStyle/>
          <a:p>
            <a:r>
              <a:rPr lang="en-US" dirty="0"/>
              <a:t>-Jim Collins</a:t>
            </a:r>
          </a:p>
        </p:txBody>
      </p:sp>
    </p:spTree>
    <p:extLst>
      <p:ext uri="{BB962C8B-B14F-4D97-AF65-F5344CB8AC3E}">
        <p14:creationId xmlns:p14="http://schemas.microsoft.com/office/powerpoint/2010/main" val="1213210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p:txBody>
          <a:bodyPr/>
          <a:lstStyle/>
          <a:p>
            <a:r>
              <a:rPr lang="en-US" sz="4000" b="1" spc="600" dirty="0" err="1">
                <a:ln w="28575">
                  <a:noFill/>
                  <a:prstDash val="solid"/>
                </a:ln>
                <a:solidFill>
                  <a:schemeClr val="bg1"/>
                </a:solidFill>
                <a:latin typeface="Century Gothic" panose="020B0502020202020204" pitchFamily="34" charset="0"/>
                <a:ea typeface="Verdana" panose="020B0604030504040204" pitchFamily="34" charset="0"/>
                <a:cs typeface="Verdana" panose="020B0604030504040204" pitchFamily="34" charset="0"/>
              </a:rPr>
              <a:t>cONclusiON</a:t>
            </a:r>
            <a:endParaRPr lang="en-US" dirty="0">
              <a:latin typeface="Century Gothic" panose="020B0502020202020204" pitchFamily="34" charset="0"/>
            </a:endParaRPr>
          </a:p>
        </p:txBody>
      </p:sp>
      <p:sp>
        <p:nvSpPr>
          <p:cNvPr id="3" name="Subtitle 2">
            <a:extLst>
              <a:ext uri="{FF2B5EF4-FFF2-40B4-BE49-F238E27FC236}">
                <a16:creationId xmlns:a16="http://schemas.microsoft.com/office/drawing/2014/main" id="{6F9C1627-7A56-025E-482D-E2AB014EDF92}"/>
              </a:ext>
            </a:extLst>
          </p:cNvPr>
          <p:cNvSpPr>
            <a:spLocks noGrp="1"/>
          </p:cNvSpPr>
          <p:nvPr>
            <p:ph type="subTitle" idx="1"/>
          </p:nvPr>
        </p:nvSpPr>
        <p:spPr/>
        <p:txBody>
          <a:bodyPr/>
          <a:lstStyle/>
          <a:p>
            <a:pPr algn="l"/>
            <a:r>
              <a:rPr lang="en-US" dirty="0">
                <a:latin typeface="Arial" panose="020B0604020202020204" pitchFamily="34" charset="0"/>
                <a:cs typeface="Arial" panose="020B0604020202020204" pitchFamily="34" charset="0"/>
              </a:rPr>
              <a:t> From the analysis of above dashboards and reports we can draw hidden insights. With the use of gained insights from the HR datasets and KPI’S.  Accurate Business decisions are made and can track the business state.</a:t>
            </a:r>
            <a:endParaRPr lang="en-US" dirty="0"/>
          </a:p>
        </p:txBody>
      </p:sp>
    </p:spTree>
    <p:extLst>
      <p:ext uri="{BB962C8B-B14F-4D97-AF65-F5344CB8AC3E}">
        <p14:creationId xmlns:p14="http://schemas.microsoft.com/office/powerpoint/2010/main" val="19587596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1892-81E6-551C-7B5A-DEA68224520B}"/>
              </a:ext>
            </a:extLst>
          </p:cNvPr>
          <p:cNvSpPr>
            <a:spLocks noGrp="1"/>
          </p:cNvSpPr>
          <p:nvPr>
            <p:ph type="title"/>
          </p:nvPr>
        </p:nvSpPr>
        <p:spPr/>
        <p:txBody>
          <a:bodyPr/>
          <a:lstStyle/>
          <a:p>
            <a:r>
              <a:rPr lang="en-US" sz="4800" b="1" spc="600" dirty="0">
                <a:ln w="28575">
                  <a:noFill/>
                  <a:prstDash val="solid"/>
                </a:ln>
                <a:solidFill>
                  <a:schemeClr val="bg1"/>
                </a:solidFill>
                <a:latin typeface="Tw Cen MT" panose="020B0602020104020603" pitchFamily="34" charset="77"/>
              </a:rPr>
              <a:t>THANK YOU</a:t>
            </a:r>
            <a:endParaRPr lang="en-US" dirty="0"/>
          </a:p>
        </p:txBody>
      </p:sp>
    </p:spTree>
    <p:extLst>
      <p:ext uri="{BB962C8B-B14F-4D97-AF65-F5344CB8AC3E}">
        <p14:creationId xmlns:p14="http://schemas.microsoft.com/office/powerpoint/2010/main" val="1877701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a:xfrm>
            <a:off x="981388" y="722376"/>
            <a:ext cx="8878824" cy="667923"/>
          </a:xfrm>
        </p:spPr>
        <p:txBody>
          <a:bodyPr>
            <a:normAutofit/>
          </a:bodyPr>
          <a:lstStyle/>
          <a:p>
            <a:pPr algn="ctr"/>
            <a:r>
              <a:rPr lang="en-US" sz="4000" b="1" spc="600" dirty="0">
                <a:ln w="28575">
                  <a:noFill/>
                  <a:prstDash val="solid"/>
                </a:ln>
                <a:solidFill>
                  <a:schemeClr val="bg1"/>
                </a:solidFill>
                <a:latin typeface="Tw Cen MT" panose="020B0602020104020603" pitchFamily="34" charset="77"/>
              </a:rPr>
              <a:t>CONTENTS</a:t>
            </a:r>
            <a:endParaRPr lang="en-US" dirty="0"/>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1"/>
          </p:nvPr>
        </p:nvSpPr>
        <p:spPr/>
        <p:txBody>
          <a:bodyPr/>
          <a:lstStyle/>
          <a:p>
            <a:fld id="{294A09A9-5501-47C1-A89A-A340965A2BE2}" type="slidenum">
              <a:rPr lang="en-US" smtClean="0"/>
              <a:pPr/>
              <a:t>3</a:t>
            </a:fld>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a:xfrm>
            <a:off x="1546465" y="1675920"/>
            <a:ext cx="7792268" cy="4375558"/>
          </a:xfrm>
        </p:spPr>
        <p:txBody>
          <a:bodyPr/>
          <a:lstStyle/>
          <a:p>
            <a:pPr marL="342900" indent="-342900">
              <a:lnSpc>
                <a:spcPct val="100000"/>
              </a:lnSpc>
              <a:buClr>
                <a:schemeClr val="accent6"/>
              </a:buClr>
              <a:buFont typeface="Courier New" panose="02070309020205020404" pitchFamily="49" charset="0"/>
              <a:buChar char="o"/>
            </a:pPr>
            <a:r>
              <a:rPr lang="en-US" b="1" dirty="0">
                <a:solidFill>
                  <a:schemeClr val="bg1"/>
                </a:solidFill>
                <a:latin typeface="Segoe UI Light" panose="020B0502040204020203" pitchFamily="34" charset="0"/>
                <a:cs typeface="Segoe UI Light" panose="020B0502040204020203" pitchFamily="34" charset="0"/>
              </a:rPr>
              <a:t>Introduction</a:t>
            </a:r>
          </a:p>
          <a:p>
            <a:pPr marL="342900" indent="-342900">
              <a:lnSpc>
                <a:spcPct val="100000"/>
              </a:lnSpc>
              <a:buClr>
                <a:schemeClr val="accent6"/>
              </a:buClr>
              <a:buFont typeface="Courier New" panose="02070309020205020404" pitchFamily="49" charset="0"/>
              <a:buChar char="o"/>
            </a:pPr>
            <a:r>
              <a:rPr lang="en-US" b="1" dirty="0">
                <a:solidFill>
                  <a:schemeClr val="bg1"/>
                </a:solidFill>
                <a:latin typeface="Segoe UI Light" panose="020B0502040204020203" pitchFamily="34" charset="0"/>
                <a:cs typeface="Segoe UI Light" panose="020B0502040204020203" pitchFamily="34" charset="0"/>
              </a:rPr>
              <a:t>Meet the team</a:t>
            </a:r>
          </a:p>
          <a:p>
            <a:pPr marL="342900" indent="-342900">
              <a:lnSpc>
                <a:spcPct val="100000"/>
              </a:lnSpc>
            </a:pPr>
            <a:r>
              <a:rPr lang="en-US" b="1" dirty="0">
                <a:solidFill>
                  <a:schemeClr val="bg1"/>
                </a:solidFill>
                <a:latin typeface="Segoe UI Light" panose="020B0502040204020203" pitchFamily="34" charset="0"/>
                <a:cs typeface="Segoe UI Light" panose="020B0502040204020203" pitchFamily="34" charset="0"/>
              </a:rPr>
              <a:t>KPI-1 : </a:t>
            </a:r>
            <a:r>
              <a:rPr lang="en-IN" b="1" dirty="0">
                <a:latin typeface="Segoe UI Light" panose="020B0502040204020203" pitchFamily="34" charset="0"/>
                <a:cs typeface="Segoe UI Light" panose="020B0502040204020203" pitchFamily="34" charset="0"/>
              </a:rPr>
              <a:t>Average Attrition rate for all Departments</a:t>
            </a:r>
            <a:endParaRPr lang="en-US" b="1" dirty="0">
              <a:latin typeface="Segoe UI Light" panose="020B0502040204020203" pitchFamily="34" charset="0"/>
              <a:cs typeface="Segoe UI Light" panose="020B0502040204020203" pitchFamily="34" charset="0"/>
            </a:endParaRPr>
          </a:p>
          <a:p>
            <a:pPr marL="342900" indent="-342900">
              <a:lnSpc>
                <a:spcPct val="100000"/>
              </a:lnSpc>
            </a:pPr>
            <a:r>
              <a:rPr lang="en-US" b="1" dirty="0">
                <a:latin typeface="Segoe UI Light" panose="020B0502040204020203" pitchFamily="34" charset="0"/>
                <a:cs typeface="Segoe UI Light" panose="020B0502040204020203" pitchFamily="34" charset="0"/>
              </a:rPr>
              <a:t>KPI-2 : </a:t>
            </a:r>
            <a:r>
              <a:rPr lang="en-IN" b="1" dirty="0">
                <a:latin typeface="Segoe UI Light" panose="020B0502040204020203" pitchFamily="34" charset="0"/>
                <a:cs typeface="Segoe UI Light" panose="020B0502040204020203" pitchFamily="34" charset="0"/>
              </a:rPr>
              <a:t>Average Hourly rate of Male Research Scientist</a:t>
            </a:r>
            <a:endParaRPr lang="en-US" b="1" dirty="0">
              <a:latin typeface="Segoe UI Light" panose="020B0502040204020203" pitchFamily="34" charset="0"/>
              <a:cs typeface="Segoe UI Light" panose="020B0502040204020203" pitchFamily="34" charset="0"/>
            </a:endParaRPr>
          </a:p>
          <a:p>
            <a:pPr marL="342900" indent="-342900">
              <a:lnSpc>
                <a:spcPct val="100000"/>
              </a:lnSpc>
            </a:pPr>
            <a:r>
              <a:rPr lang="en-US" b="1" dirty="0">
                <a:latin typeface="Segoe UI Light" panose="020B0502040204020203" pitchFamily="34" charset="0"/>
                <a:cs typeface="Segoe UI Light" panose="020B0502040204020203" pitchFamily="34" charset="0"/>
              </a:rPr>
              <a:t>KPI-3 : </a:t>
            </a:r>
            <a:r>
              <a:rPr lang="en-IN" b="1" dirty="0">
                <a:latin typeface="Segoe UI Light" panose="020B0502040204020203" pitchFamily="34" charset="0"/>
                <a:cs typeface="Segoe UI Light" panose="020B0502040204020203" pitchFamily="34" charset="0"/>
              </a:rPr>
              <a:t>Attrition rate Vs Monthly income stats</a:t>
            </a:r>
            <a:endParaRPr lang="en-US" b="1" dirty="0">
              <a:latin typeface="Segoe UI Light" panose="020B0502040204020203" pitchFamily="34" charset="0"/>
              <a:cs typeface="Segoe UI Light" panose="020B0502040204020203" pitchFamily="34" charset="0"/>
            </a:endParaRPr>
          </a:p>
          <a:p>
            <a:pPr marL="342900" indent="-342900">
              <a:lnSpc>
                <a:spcPct val="100000"/>
              </a:lnSpc>
            </a:pPr>
            <a:r>
              <a:rPr lang="en-US" b="1" dirty="0">
                <a:latin typeface="Segoe UI Light" panose="020B0502040204020203" pitchFamily="34" charset="0"/>
                <a:cs typeface="Segoe UI Light" panose="020B0502040204020203" pitchFamily="34" charset="0"/>
              </a:rPr>
              <a:t>KPI-4 : </a:t>
            </a:r>
            <a:r>
              <a:rPr lang="en-IN" b="1" dirty="0">
                <a:latin typeface="Segoe UI Light" panose="020B0502040204020203" pitchFamily="34" charset="0"/>
                <a:cs typeface="Segoe UI Light" panose="020B0502040204020203" pitchFamily="34" charset="0"/>
              </a:rPr>
              <a:t>Average working years for each Department</a:t>
            </a:r>
            <a:endParaRPr lang="en-US" b="1" dirty="0">
              <a:latin typeface="Segoe UI Light" panose="020B0502040204020203" pitchFamily="34" charset="0"/>
              <a:cs typeface="Segoe UI Light" panose="020B0502040204020203" pitchFamily="34" charset="0"/>
            </a:endParaRPr>
          </a:p>
          <a:p>
            <a:pPr marL="342900" indent="-342900">
              <a:lnSpc>
                <a:spcPct val="100000"/>
              </a:lnSpc>
            </a:pPr>
            <a:r>
              <a:rPr lang="en-US" b="1" dirty="0">
                <a:latin typeface="Segoe UI Light" panose="020B0502040204020203" pitchFamily="34" charset="0"/>
                <a:cs typeface="Segoe UI Light" panose="020B0502040204020203" pitchFamily="34" charset="0"/>
              </a:rPr>
              <a:t>KPI-5 : </a:t>
            </a:r>
            <a:r>
              <a:rPr lang="en-IN" b="1" dirty="0">
                <a:latin typeface="Segoe UI Light" panose="020B0502040204020203" pitchFamily="34" charset="0"/>
                <a:cs typeface="Segoe UI Light" panose="020B0502040204020203" pitchFamily="34" charset="0"/>
              </a:rPr>
              <a:t>Job Role Vs Work life balance</a:t>
            </a:r>
          </a:p>
          <a:p>
            <a:pPr marL="342900" indent="-342900">
              <a:lnSpc>
                <a:spcPct val="100000"/>
              </a:lnSpc>
            </a:pPr>
            <a:r>
              <a:rPr lang="en-US" b="1" dirty="0">
                <a:latin typeface="Segoe UI Light" panose="020B0502040204020203" pitchFamily="34" charset="0"/>
                <a:cs typeface="Segoe UI Light" panose="020B0502040204020203" pitchFamily="34" charset="0"/>
              </a:rPr>
              <a:t>KPI-5 : </a:t>
            </a:r>
            <a:r>
              <a:rPr lang="en-IN" b="1" dirty="0">
                <a:latin typeface="Segoe UI Light" panose="020B0502040204020203" pitchFamily="34" charset="0"/>
                <a:cs typeface="Segoe UI Light" panose="020B0502040204020203" pitchFamily="34" charset="0"/>
              </a:rPr>
              <a:t>Attrition rate Vs Year since last promotion relation</a:t>
            </a:r>
            <a:endParaRPr lang="en-US" b="1" dirty="0">
              <a:latin typeface="Segoe UI Light" panose="020B0502040204020203" pitchFamily="34" charset="0"/>
              <a:cs typeface="Segoe UI Light" panose="020B0502040204020203" pitchFamily="34" charset="0"/>
            </a:endParaRPr>
          </a:p>
          <a:p>
            <a:pPr marL="342900" indent="-342900">
              <a:lnSpc>
                <a:spcPct val="100000"/>
              </a:lnSpc>
              <a:buClr>
                <a:schemeClr val="accent6"/>
              </a:buClr>
              <a:buFont typeface="Courier New" panose="02070309020205020404" pitchFamily="49" charset="0"/>
              <a:buChar char="o"/>
            </a:pPr>
            <a:r>
              <a:rPr lang="en-US" b="1" dirty="0">
                <a:latin typeface="Segoe UI Light" panose="020B0502040204020203" pitchFamily="34" charset="0"/>
                <a:cs typeface="Segoe UI Light" panose="020B0502040204020203" pitchFamily="34" charset="0"/>
              </a:rPr>
              <a:t>Dashboards &amp; Queries : Excel, SQL, Power BI &amp; Tableau</a:t>
            </a:r>
            <a:endParaRPr lang="en-US" b="1" dirty="0">
              <a:solidFill>
                <a:schemeClr val="bg1"/>
              </a:solidFill>
              <a:latin typeface="Segoe UI Light" panose="020B0502040204020203" pitchFamily="34" charset="0"/>
              <a:cs typeface="Segoe UI Light" panose="020B0502040204020203" pitchFamily="34" charset="0"/>
            </a:endParaRPr>
          </a:p>
          <a:p>
            <a:pPr marL="342900" indent="-342900" algn="l">
              <a:lnSpc>
                <a:spcPct val="10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a:p>
            <a:pPr marL="0" indent="0" algn="l">
              <a:lnSpc>
                <a:spcPct val="100000"/>
              </a:lnSpc>
              <a:buClr>
                <a:schemeClr val="accent6"/>
              </a:buClr>
              <a:buNone/>
            </a:pPr>
            <a:endParaRPr lang="en-US" dirty="0">
              <a:solidFill>
                <a:schemeClr val="bg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548027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0E99-07CC-9576-AFD7-C52151AD0EA3}"/>
              </a:ext>
            </a:extLst>
          </p:cNvPr>
          <p:cNvSpPr>
            <a:spLocks noGrp="1"/>
          </p:cNvSpPr>
          <p:nvPr>
            <p:ph type="ctrTitle"/>
          </p:nvPr>
        </p:nvSpPr>
        <p:spPr>
          <a:xfrm>
            <a:off x="2228088" y="2434051"/>
            <a:ext cx="7735824" cy="729054"/>
          </a:xfrm>
        </p:spPr>
        <p:txBody>
          <a:bodyPr/>
          <a:lstStyle/>
          <a:p>
            <a:r>
              <a:rPr lang="en-US" dirty="0"/>
              <a:t>INTRODUCTION</a:t>
            </a:r>
          </a:p>
        </p:txBody>
      </p:sp>
      <p:sp>
        <p:nvSpPr>
          <p:cNvPr id="3" name="Subtitle 2">
            <a:extLst>
              <a:ext uri="{FF2B5EF4-FFF2-40B4-BE49-F238E27FC236}">
                <a16:creationId xmlns:a16="http://schemas.microsoft.com/office/drawing/2014/main" id="{5A82A8B0-333F-633E-3FA7-D38DBFB10971}"/>
              </a:ext>
            </a:extLst>
          </p:cNvPr>
          <p:cNvSpPr>
            <a:spLocks noGrp="1"/>
          </p:cNvSpPr>
          <p:nvPr>
            <p:ph type="subTitle" idx="1"/>
          </p:nvPr>
        </p:nvSpPr>
        <p:spPr>
          <a:xfrm>
            <a:off x="1893870" y="3571605"/>
            <a:ext cx="8404260" cy="2684946"/>
          </a:xfrm>
        </p:spPr>
        <p:txBody>
          <a:bodyPr/>
          <a:lstStyle/>
          <a:p>
            <a:pPr algn="just"/>
            <a:r>
              <a:rPr lang="en-US" dirty="0">
                <a:latin typeface="Arial" panose="020B0604020202020204" pitchFamily="34" charset="0"/>
                <a:cs typeface="Arial" panose="020B0604020202020204" pitchFamily="34" charset="0"/>
              </a:rPr>
              <a:t> The project aim to analyze the </a:t>
            </a:r>
            <a:r>
              <a:rPr lang="en-IN" dirty="0">
                <a:latin typeface="Arial" panose="020B0604020202020204" pitchFamily="34" charset="0"/>
                <a:cs typeface="Arial" panose="020B0604020202020204" pitchFamily="34" charset="0"/>
              </a:rPr>
              <a:t>HR dataset of Attrition Rate of Employees, </a:t>
            </a:r>
            <a:r>
              <a:rPr lang="en-US" dirty="0">
                <a:latin typeface="Arial" panose="020B0604020202020204" pitchFamily="34" charset="0"/>
                <a:cs typeface="Arial" panose="020B0604020202020204" pitchFamily="34" charset="0"/>
              </a:rPr>
              <a:t>through a report to get insights from it by </a:t>
            </a:r>
            <a:r>
              <a:rPr lang="en-IN" dirty="0">
                <a:latin typeface="Arial" panose="020B0604020202020204" pitchFamily="34" charset="0"/>
                <a:cs typeface="Arial" panose="020B0604020202020204" pitchFamily="34" charset="0"/>
              </a:rPr>
              <a:t>using different software tools such as Excel, MySQL, Tableau and Power Bi</a:t>
            </a:r>
            <a:r>
              <a:rPr lang="en-US" dirty="0">
                <a:latin typeface="Arial" panose="020B0604020202020204" pitchFamily="34" charset="0"/>
                <a:cs typeface="Arial" panose="020B0604020202020204" pitchFamily="34" charset="0"/>
              </a:rPr>
              <a:t>. </a:t>
            </a:r>
          </a:p>
          <a:p>
            <a:pPr algn="just"/>
            <a:r>
              <a:rPr lang="en-US" dirty="0">
                <a:latin typeface="Arial" panose="020B0604020202020204" pitchFamily="34" charset="0"/>
                <a:cs typeface="Arial" panose="020B0604020202020204" pitchFamily="34" charset="0"/>
              </a:rPr>
              <a:t>    We used for analyzing, cleaning and removing duplicates from datasets and prepared dashboards and insights accurate business decisions are made</a:t>
            </a:r>
            <a:r>
              <a:rPr lang="en-US" dirty="0"/>
              <a:t>.</a:t>
            </a:r>
          </a:p>
          <a:p>
            <a:endParaRPr lang="en-US" dirty="0"/>
          </a:p>
        </p:txBody>
      </p:sp>
    </p:spTree>
    <p:extLst>
      <p:ext uri="{BB962C8B-B14F-4D97-AF65-F5344CB8AC3E}">
        <p14:creationId xmlns:p14="http://schemas.microsoft.com/office/powerpoint/2010/main" val="3380759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0DEE9-2DBD-C997-C208-027230B5A3EA}"/>
              </a:ext>
            </a:extLst>
          </p:cNvPr>
          <p:cNvSpPr>
            <a:spLocks noGrp="1"/>
          </p:cNvSpPr>
          <p:nvPr>
            <p:ph type="title"/>
          </p:nvPr>
        </p:nvSpPr>
        <p:spPr>
          <a:xfrm>
            <a:off x="1098804" y="832104"/>
            <a:ext cx="9994392" cy="1069848"/>
          </a:xfrm>
        </p:spPr>
        <p:txBody>
          <a:bodyPr/>
          <a:lstStyle/>
          <a:p>
            <a:r>
              <a:rPr lang="en-US" sz="4000" b="1" spc="600" dirty="0">
                <a:ln w="28575">
                  <a:noFill/>
                  <a:prstDash val="solid"/>
                </a:ln>
                <a:solidFill>
                  <a:schemeClr val="bg1"/>
                </a:solidFill>
                <a:latin typeface="Tw Cen MT" panose="020B0602020104020603" pitchFamily="34" charset="77"/>
              </a:rPr>
              <a:t>Data set</a:t>
            </a:r>
          </a:p>
        </p:txBody>
      </p:sp>
      <p:sp>
        <p:nvSpPr>
          <p:cNvPr id="5" name="Slide Number Placeholder 4">
            <a:extLst>
              <a:ext uri="{FF2B5EF4-FFF2-40B4-BE49-F238E27FC236}">
                <a16:creationId xmlns:a16="http://schemas.microsoft.com/office/drawing/2014/main" id="{F79CF1F9-4847-1440-0352-6D1284A48D05}"/>
              </a:ext>
            </a:extLst>
          </p:cNvPr>
          <p:cNvSpPr>
            <a:spLocks noGrp="1"/>
          </p:cNvSpPr>
          <p:nvPr>
            <p:ph type="sldNum" sz="quarter" idx="11"/>
          </p:nvPr>
        </p:nvSpPr>
        <p:spPr/>
        <p:txBody>
          <a:bodyPr/>
          <a:lstStyle/>
          <a:p>
            <a:fld id="{294A09A9-5501-47C1-A89A-A340965A2BE2}" type="slidenum">
              <a:rPr lang="en-US" smtClean="0"/>
              <a:pPr/>
              <a:t>5</a:t>
            </a:fld>
            <a:endParaRPr lang="en-US" dirty="0"/>
          </a:p>
        </p:txBody>
      </p:sp>
      <p:graphicFrame>
        <p:nvGraphicFramePr>
          <p:cNvPr id="4" name="Table 4">
            <a:extLst>
              <a:ext uri="{FF2B5EF4-FFF2-40B4-BE49-F238E27FC236}">
                <a16:creationId xmlns:a16="http://schemas.microsoft.com/office/drawing/2014/main" id="{49C20947-A133-32C2-D0F4-654D337A74ED}"/>
              </a:ext>
            </a:extLst>
          </p:cNvPr>
          <p:cNvGraphicFramePr>
            <a:graphicFrameLocks noGrp="1"/>
          </p:cNvGraphicFramePr>
          <p:nvPr>
            <p:ph idx="1"/>
            <p:extLst>
              <p:ext uri="{D42A27DB-BD31-4B8C-83A1-F6EECF244321}">
                <p14:modId xmlns:p14="http://schemas.microsoft.com/office/powerpoint/2010/main" val="930788375"/>
              </p:ext>
            </p:extLst>
          </p:nvPr>
        </p:nvGraphicFramePr>
        <p:xfrm>
          <a:off x="1324266" y="2212975"/>
          <a:ext cx="9648533" cy="3158419"/>
        </p:xfrm>
        <a:graphic>
          <a:graphicData uri="http://schemas.openxmlformats.org/drawingml/2006/table">
            <a:tbl>
              <a:tblPr firstRow="1" lastCol="1" bandRow="1">
                <a:tableStyleId>{5C22544A-7EE6-4342-B048-85BDC9FD1C3A}</a:tableStyleId>
              </a:tblPr>
              <a:tblGrid>
                <a:gridCol w="2548226">
                  <a:extLst>
                    <a:ext uri="{9D8B030D-6E8A-4147-A177-3AD203B41FA5}">
                      <a16:colId xmlns:a16="http://schemas.microsoft.com/office/drawing/2014/main" val="1689330750"/>
                    </a:ext>
                  </a:extLst>
                </a:gridCol>
                <a:gridCol w="3560274">
                  <a:extLst>
                    <a:ext uri="{9D8B030D-6E8A-4147-A177-3AD203B41FA5}">
                      <a16:colId xmlns:a16="http://schemas.microsoft.com/office/drawing/2014/main" val="2660631934"/>
                    </a:ext>
                  </a:extLst>
                </a:gridCol>
                <a:gridCol w="3540033">
                  <a:extLst>
                    <a:ext uri="{9D8B030D-6E8A-4147-A177-3AD203B41FA5}">
                      <a16:colId xmlns:a16="http://schemas.microsoft.com/office/drawing/2014/main" val="3909717689"/>
                    </a:ext>
                  </a:extLst>
                </a:gridCol>
              </a:tblGrid>
              <a:tr h="426377">
                <a:tc>
                  <a:txBody>
                    <a:bodyPr/>
                    <a:lstStyle/>
                    <a:p>
                      <a:pPr algn="ctr"/>
                      <a:r>
                        <a:rPr lang="en-US" sz="2000" dirty="0">
                          <a:solidFill>
                            <a:schemeClr val="bg1"/>
                          </a:solidFill>
                          <a:latin typeface="Segoe UI" panose="020B0502040204020203" pitchFamily="34" charset="0"/>
                          <a:cs typeface="Segoe UI" panose="020B0502040204020203" pitchFamily="34" charset="0"/>
                        </a:rPr>
                        <a:t>Data Set </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tc>
                  <a:txBody>
                    <a:bodyPr/>
                    <a:lstStyle/>
                    <a:p>
                      <a:pPr algn="ctr"/>
                      <a:r>
                        <a:rPr lang="en-US" sz="2400" b="1" i="0" dirty="0">
                          <a:solidFill>
                            <a:schemeClr val="accent3">
                              <a:lumMod val="25000"/>
                            </a:schemeClr>
                          </a:solidFill>
                          <a:latin typeface="Tw Cen MT" panose="020B0602020104020603" pitchFamily="34" charset="77"/>
                          <a:cs typeface="Segoe UI Light" panose="020B0502040204020203" pitchFamily="34" charset="0"/>
                        </a:rPr>
                        <a:t>HR_1</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2400" b="1" i="0" dirty="0">
                          <a:solidFill>
                            <a:schemeClr val="accent3">
                              <a:lumMod val="25000"/>
                            </a:schemeClr>
                          </a:solidFill>
                          <a:latin typeface="Tw Cen MT" panose="020B0602020104020603" pitchFamily="34" charset="77"/>
                          <a:cs typeface="Segoe UI Light" panose="020B0502040204020203" pitchFamily="34" charset="0"/>
                        </a:rPr>
                        <a:t>HR_2</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479928716"/>
                  </a:ext>
                </a:extLst>
              </a:tr>
              <a:tr h="607863">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No. of Rows</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50k</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50k</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extLst>
                  <a:ext uri="{0D108BD9-81ED-4DB2-BD59-A6C34878D82A}">
                    <a16:rowId xmlns:a16="http://schemas.microsoft.com/office/drawing/2014/main" val="1760208656"/>
                  </a:ext>
                </a:extLst>
              </a:tr>
              <a:tr h="610590">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No. of Columns</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18</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18</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extLst>
                  <a:ext uri="{0D108BD9-81ED-4DB2-BD59-A6C34878D82A}">
                    <a16:rowId xmlns:a16="http://schemas.microsoft.com/office/drawing/2014/main" val="3634243071"/>
                  </a:ext>
                </a:extLst>
              </a:tr>
              <a:tr h="627902">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File Format</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b="0" i="0" dirty="0">
                        <a:solidFill>
                          <a:schemeClr val="bg1"/>
                        </a:solidFill>
                        <a:latin typeface="Segoe UI Light" panose="020B0502040204020203" pitchFamily="34" charset="0"/>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dirty="0">
                          <a:solidFill>
                            <a:schemeClr val="bg1"/>
                          </a:solidFill>
                          <a:latin typeface="Segoe UI Light" panose="020B0502040204020203" pitchFamily="34" charset="0"/>
                          <a:cs typeface="Segoe UI Light" panose="020B0502040204020203" pitchFamily="34" charset="0"/>
                        </a:rPr>
                        <a:t>.xlsx</a:t>
                      </a:r>
                    </a:p>
                    <a:p>
                      <a:pPr algn="ctr"/>
                      <a:endParaRPr lang="en-US" sz="1600" b="0" i="0" dirty="0">
                        <a:solidFill>
                          <a:schemeClr val="bg1"/>
                        </a:solidFill>
                        <a:latin typeface="Segoe UI Light" panose="020B0502040204020203" pitchFamily="34" charset="0"/>
                        <a:cs typeface="Segoe UI Light" panose="020B0502040204020203" pitchFamily="34" charset="0"/>
                      </a:endParaRP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.xlsx</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30000"/>
                      </a:schemeClr>
                    </a:solidFill>
                  </a:tcPr>
                </a:tc>
                <a:extLst>
                  <a:ext uri="{0D108BD9-81ED-4DB2-BD59-A6C34878D82A}">
                    <a16:rowId xmlns:a16="http://schemas.microsoft.com/office/drawing/2014/main" val="415808797"/>
                  </a:ext>
                </a:extLst>
              </a:tr>
              <a:tr h="659806">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Dataset type</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Excel Data</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tc>
                  <a:txBody>
                    <a:bodyPr/>
                    <a:lstStyle/>
                    <a:p>
                      <a:pPr algn="ctr"/>
                      <a:r>
                        <a:rPr lang="en-US" sz="1600" b="0" i="0" dirty="0">
                          <a:solidFill>
                            <a:schemeClr val="bg1"/>
                          </a:solidFill>
                          <a:latin typeface="Segoe UI Light" panose="020B0502040204020203" pitchFamily="34" charset="0"/>
                          <a:cs typeface="Segoe UI Light" panose="020B0502040204020203" pitchFamily="34" charset="0"/>
                        </a:rPr>
                        <a:t>Excel Data</a:t>
                      </a:r>
                    </a:p>
                  </a:txBody>
                  <a:tcPr anchor="ctr">
                    <a:lnL w="12700" cap="flat" cmpd="sng" algn="ctr">
                      <a:solidFill>
                        <a:schemeClr val="accent3">
                          <a:lumMod val="25000"/>
                        </a:schemeClr>
                      </a:solidFill>
                      <a:prstDash val="solid"/>
                      <a:round/>
                      <a:headEnd type="none" w="med" len="med"/>
                      <a:tailEnd type="none" w="med" len="med"/>
                    </a:lnL>
                    <a:lnR w="12700" cap="flat" cmpd="sng" algn="ctr">
                      <a:solidFill>
                        <a:schemeClr val="accent3">
                          <a:lumMod val="25000"/>
                        </a:schemeClr>
                      </a:solidFill>
                      <a:prstDash val="solid"/>
                      <a:round/>
                      <a:headEnd type="none" w="med" len="med"/>
                      <a:tailEnd type="none" w="med" len="med"/>
                    </a:lnR>
                    <a:lnT w="12700" cap="flat" cmpd="sng" algn="ctr">
                      <a:solidFill>
                        <a:schemeClr val="accent3">
                          <a:lumMod val="25000"/>
                        </a:schemeClr>
                      </a:solidFill>
                      <a:prstDash val="solid"/>
                      <a:round/>
                      <a:headEnd type="none" w="med" len="med"/>
                      <a:tailEnd type="none" w="med" len="med"/>
                    </a:lnT>
                    <a:lnB w="12700" cap="flat" cmpd="sng" algn="ctr">
                      <a:solidFill>
                        <a:schemeClr val="accent3">
                          <a:lumMod val="25000"/>
                        </a:schemeClr>
                      </a:solidFill>
                      <a:prstDash val="solid"/>
                      <a:round/>
                      <a:headEnd type="none" w="med" len="med"/>
                      <a:tailEnd type="none" w="med" len="med"/>
                    </a:lnB>
                    <a:lnTlToBr w="12700" cmpd="sng">
                      <a:noFill/>
                      <a:prstDash val="solid"/>
                    </a:lnTlToBr>
                    <a:lnBlToTr w="12700" cmpd="sng">
                      <a:noFill/>
                      <a:prstDash val="solid"/>
                    </a:lnBlToTr>
                    <a:solidFill>
                      <a:schemeClr val="bg1">
                        <a:alpha val="40000"/>
                      </a:schemeClr>
                    </a:solidFill>
                  </a:tcPr>
                </a:tc>
                <a:extLst>
                  <a:ext uri="{0D108BD9-81ED-4DB2-BD59-A6C34878D82A}">
                    <a16:rowId xmlns:a16="http://schemas.microsoft.com/office/drawing/2014/main" val="380950325"/>
                  </a:ext>
                </a:extLst>
              </a:tr>
            </a:tbl>
          </a:graphicData>
        </a:graphic>
      </p:graphicFrame>
    </p:spTree>
    <p:extLst>
      <p:ext uri="{BB962C8B-B14F-4D97-AF65-F5344CB8AC3E}">
        <p14:creationId xmlns:p14="http://schemas.microsoft.com/office/powerpoint/2010/main" val="1208724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68">
            <a:extLst>
              <a:ext uri="{FF2B5EF4-FFF2-40B4-BE49-F238E27FC236}">
                <a16:creationId xmlns:a16="http://schemas.microsoft.com/office/drawing/2014/main" id="{0B07383B-6310-56A6-B051-F4B962E11786}"/>
              </a:ext>
            </a:extLst>
          </p:cNvPr>
          <p:cNvSpPr>
            <a:spLocks noGrp="1"/>
          </p:cNvSpPr>
          <p:nvPr>
            <p:ph type="title"/>
          </p:nvPr>
        </p:nvSpPr>
        <p:spPr/>
        <p:txBody>
          <a:bodyPr/>
          <a:lstStyle/>
          <a:p>
            <a:r>
              <a:rPr lang="en-US" dirty="0"/>
              <a:t>Tools used in the project</a:t>
            </a:r>
          </a:p>
        </p:txBody>
      </p:sp>
      <p:sp>
        <p:nvSpPr>
          <p:cNvPr id="4" name="Text Placeholder 3">
            <a:extLst>
              <a:ext uri="{FF2B5EF4-FFF2-40B4-BE49-F238E27FC236}">
                <a16:creationId xmlns:a16="http://schemas.microsoft.com/office/drawing/2014/main" id="{55DA2D8B-92F5-22B2-084C-934BCBC00DFD}"/>
              </a:ext>
            </a:extLst>
          </p:cNvPr>
          <p:cNvSpPr>
            <a:spLocks noGrp="1"/>
          </p:cNvSpPr>
          <p:nvPr>
            <p:ph type="body" sz="quarter" idx="12"/>
          </p:nvPr>
        </p:nvSpPr>
        <p:spPr>
          <a:xfrm>
            <a:off x="1700517" y="2478024"/>
            <a:ext cx="2098157" cy="702770"/>
          </a:xfrm>
        </p:spPr>
        <p:txBody>
          <a:bodyPr/>
          <a:lstStyle/>
          <a:p>
            <a:r>
              <a:rPr lang="en-US" dirty="0"/>
              <a:t>Excel</a:t>
            </a:r>
          </a:p>
        </p:txBody>
      </p:sp>
      <p:sp>
        <p:nvSpPr>
          <p:cNvPr id="5" name="Text Placeholder 4">
            <a:extLst>
              <a:ext uri="{FF2B5EF4-FFF2-40B4-BE49-F238E27FC236}">
                <a16:creationId xmlns:a16="http://schemas.microsoft.com/office/drawing/2014/main" id="{8B004B5D-BB88-E446-FDC1-8BE748EFE8B6}"/>
              </a:ext>
            </a:extLst>
          </p:cNvPr>
          <p:cNvSpPr>
            <a:spLocks noGrp="1"/>
          </p:cNvSpPr>
          <p:nvPr>
            <p:ph type="body" sz="quarter" idx="13"/>
          </p:nvPr>
        </p:nvSpPr>
        <p:spPr>
          <a:xfrm>
            <a:off x="1704698" y="3236976"/>
            <a:ext cx="2093976" cy="1856232"/>
          </a:xfrm>
        </p:spPr>
        <p:txBody>
          <a:bodyPr/>
          <a:lstStyle/>
          <a:p>
            <a:pPr marL="285750" indent="-285750">
              <a:buFont typeface="Arial" panose="020B0604020202020204" pitchFamily="34" charset="0"/>
              <a:buChar char="•"/>
            </a:pPr>
            <a:r>
              <a:rPr lang="en-US" dirty="0"/>
              <a:t>Data Exploration</a:t>
            </a:r>
          </a:p>
          <a:p>
            <a:pPr marL="285750" indent="-285750">
              <a:buFont typeface="Arial" panose="020B0604020202020204" pitchFamily="34" charset="0"/>
              <a:buChar char="•"/>
            </a:pPr>
            <a:r>
              <a:rPr lang="en-US" dirty="0"/>
              <a:t>Data Cleaning</a:t>
            </a:r>
          </a:p>
          <a:p>
            <a:pPr marL="285750" indent="-285750">
              <a:buFont typeface="Arial" panose="020B0604020202020204" pitchFamily="34" charset="0"/>
              <a:buChar char="•"/>
            </a:pPr>
            <a:r>
              <a:rPr lang="en-US" dirty="0"/>
              <a:t>Visualization</a:t>
            </a:r>
          </a:p>
        </p:txBody>
      </p:sp>
      <p:sp>
        <p:nvSpPr>
          <p:cNvPr id="6" name="Text Placeholder 5">
            <a:extLst>
              <a:ext uri="{FF2B5EF4-FFF2-40B4-BE49-F238E27FC236}">
                <a16:creationId xmlns:a16="http://schemas.microsoft.com/office/drawing/2014/main" id="{98AC0C5B-16A7-E317-7222-BF9FA26C0DC6}"/>
              </a:ext>
            </a:extLst>
          </p:cNvPr>
          <p:cNvSpPr>
            <a:spLocks noGrp="1"/>
          </p:cNvSpPr>
          <p:nvPr>
            <p:ph type="body" sz="quarter" idx="14"/>
          </p:nvPr>
        </p:nvSpPr>
        <p:spPr>
          <a:xfrm>
            <a:off x="3858110" y="2478024"/>
            <a:ext cx="2103120" cy="704088"/>
          </a:xfrm>
        </p:spPr>
        <p:txBody>
          <a:bodyPr/>
          <a:lstStyle/>
          <a:p>
            <a:r>
              <a:rPr lang="en-US" dirty="0"/>
              <a:t>MySQL</a:t>
            </a:r>
          </a:p>
        </p:txBody>
      </p:sp>
      <p:sp>
        <p:nvSpPr>
          <p:cNvPr id="7" name="Text Placeholder 6">
            <a:extLst>
              <a:ext uri="{FF2B5EF4-FFF2-40B4-BE49-F238E27FC236}">
                <a16:creationId xmlns:a16="http://schemas.microsoft.com/office/drawing/2014/main" id="{77D9B67F-AD02-4BA5-209B-C91070303A72}"/>
              </a:ext>
            </a:extLst>
          </p:cNvPr>
          <p:cNvSpPr>
            <a:spLocks noGrp="1"/>
          </p:cNvSpPr>
          <p:nvPr>
            <p:ph type="body" sz="quarter" idx="15"/>
          </p:nvPr>
        </p:nvSpPr>
        <p:spPr>
          <a:xfrm>
            <a:off x="3864968" y="3236976"/>
            <a:ext cx="2093976" cy="1856232"/>
          </a:xfrm>
        </p:spPr>
        <p:txBody>
          <a:bodyPr/>
          <a:lstStyle/>
          <a:p>
            <a:pPr marL="285750" indent="-285750">
              <a:buFont typeface="Arial" panose="020B0604020202020204" pitchFamily="34" charset="0"/>
              <a:buChar char="•"/>
            </a:pPr>
            <a:r>
              <a:rPr lang="en-US" dirty="0"/>
              <a:t>Data Exploration</a:t>
            </a:r>
          </a:p>
          <a:p>
            <a:pPr marL="285750" indent="-285750">
              <a:buFont typeface="Arial" panose="020B0604020202020204" pitchFamily="34" charset="0"/>
              <a:buChar char="•"/>
            </a:pPr>
            <a:r>
              <a:rPr lang="en-US" dirty="0"/>
              <a:t>Retrieving Relevant Data according to KPIs</a:t>
            </a:r>
          </a:p>
        </p:txBody>
      </p:sp>
      <p:sp>
        <p:nvSpPr>
          <p:cNvPr id="8" name="Text Placeholder 7">
            <a:extLst>
              <a:ext uri="{FF2B5EF4-FFF2-40B4-BE49-F238E27FC236}">
                <a16:creationId xmlns:a16="http://schemas.microsoft.com/office/drawing/2014/main" id="{6269FBD2-F371-6F7E-1D42-95EFADFA10DD}"/>
              </a:ext>
            </a:extLst>
          </p:cNvPr>
          <p:cNvSpPr>
            <a:spLocks noGrp="1"/>
          </p:cNvSpPr>
          <p:nvPr>
            <p:ph type="body" sz="quarter" idx="16"/>
          </p:nvPr>
        </p:nvSpPr>
        <p:spPr>
          <a:xfrm>
            <a:off x="6020666" y="2478024"/>
            <a:ext cx="2103120" cy="704088"/>
          </a:xfrm>
        </p:spPr>
        <p:txBody>
          <a:bodyPr/>
          <a:lstStyle/>
          <a:p>
            <a:r>
              <a:rPr lang="en-US" dirty="0"/>
              <a:t>Tableau</a:t>
            </a:r>
          </a:p>
        </p:txBody>
      </p:sp>
      <p:sp>
        <p:nvSpPr>
          <p:cNvPr id="9" name="Text Placeholder 8">
            <a:extLst>
              <a:ext uri="{FF2B5EF4-FFF2-40B4-BE49-F238E27FC236}">
                <a16:creationId xmlns:a16="http://schemas.microsoft.com/office/drawing/2014/main" id="{F039B280-D4F1-D5B7-9D62-C1DA10C605C9}"/>
              </a:ext>
            </a:extLst>
          </p:cNvPr>
          <p:cNvSpPr>
            <a:spLocks noGrp="1"/>
          </p:cNvSpPr>
          <p:nvPr>
            <p:ph type="body" sz="quarter" idx="17"/>
          </p:nvPr>
        </p:nvSpPr>
        <p:spPr>
          <a:xfrm>
            <a:off x="6025238" y="3236976"/>
            <a:ext cx="2093976" cy="1856232"/>
          </a:xfrm>
        </p:spPr>
        <p:txBody>
          <a:bodyPr/>
          <a:lstStyle/>
          <a:p>
            <a:pPr marL="285750" indent="-285750">
              <a:buFont typeface="Arial" panose="020B0604020202020204" pitchFamily="34" charset="0"/>
              <a:buChar char="•"/>
            </a:pPr>
            <a:r>
              <a:rPr lang="en-US" dirty="0"/>
              <a:t>Joining multiple Files</a:t>
            </a:r>
          </a:p>
          <a:p>
            <a:pPr marL="285750" indent="-285750">
              <a:buFont typeface="Arial" panose="020B0604020202020204" pitchFamily="34" charset="0"/>
              <a:buChar char="•"/>
            </a:pPr>
            <a:r>
              <a:rPr lang="en-US" dirty="0"/>
              <a:t>Visualization</a:t>
            </a:r>
          </a:p>
        </p:txBody>
      </p:sp>
      <p:sp>
        <p:nvSpPr>
          <p:cNvPr id="81" name="Text Placeholder 80">
            <a:extLst>
              <a:ext uri="{FF2B5EF4-FFF2-40B4-BE49-F238E27FC236}">
                <a16:creationId xmlns:a16="http://schemas.microsoft.com/office/drawing/2014/main" id="{2AF0BD8F-E098-8282-AE8C-8BFAB5EBBFC2}"/>
              </a:ext>
            </a:extLst>
          </p:cNvPr>
          <p:cNvSpPr>
            <a:spLocks noGrp="1"/>
          </p:cNvSpPr>
          <p:nvPr>
            <p:ph type="body" sz="quarter" idx="20"/>
          </p:nvPr>
        </p:nvSpPr>
        <p:spPr>
          <a:xfrm>
            <a:off x="8177344" y="2478025"/>
            <a:ext cx="2098157" cy="702769"/>
          </a:xfrm>
        </p:spPr>
        <p:txBody>
          <a:bodyPr/>
          <a:lstStyle/>
          <a:p>
            <a:r>
              <a:rPr lang="en-US" sz="2400" b="1" dirty="0">
                <a:solidFill>
                  <a:schemeClr val="accent3">
                    <a:lumMod val="25000"/>
                  </a:schemeClr>
                </a:solidFill>
                <a:latin typeface="Tw Cen MT" panose="020B0602020104020603" pitchFamily="34" charset="77"/>
                <a:ea typeface="Source Sans Pro" panose="020B0503030403020204" pitchFamily="34" charset="0"/>
              </a:rPr>
              <a:t>Power-BI</a:t>
            </a:r>
            <a:endParaRPr lang="en-US" dirty="0"/>
          </a:p>
        </p:txBody>
      </p:sp>
      <p:sp>
        <p:nvSpPr>
          <p:cNvPr id="2" name="Text Placeholder 1">
            <a:extLst>
              <a:ext uri="{FF2B5EF4-FFF2-40B4-BE49-F238E27FC236}">
                <a16:creationId xmlns:a16="http://schemas.microsoft.com/office/drawing/2014/main" id="{D733E31E-F298-485B-42BF-303CC635241F}"/>
              </a:ext>
            </a:extLst>
          </p:cNvPr>
          <p:cNvSpPr>
            <a:spLocks noGrp="1"/>
          </p:cNvSpPr>
          <p:nvPr>
            <p:ph type="body" sz="quarter" idx="21"/>
          </p:nvPr>
        </p:nvSpPr>
        <p:spPr>
          <a:xfrm>
            <a:off x="8177344" y="3236976"/>
            <a:ext cx="2093976" cy="1856232"/>
          </a:xfrm>
        </p:spPr>
        <p:txBody>
          <a:bodyPr/>
          <a:lstStyle/>
          <a:p>
            <a:pPr marL="285750" indent="-285750">
              <a:buFont typeface="Arial" panose="020B0604020202020204" pitchFamily="34" charset="0"/>
              <a:buChar char="•"/>
            </a:pPr>
            <a:r>
              <a:rPr lang="en-US" dirty="0"/>
              <a:t>Joining multiple Files</a:t>
            </a:r>
          </a:p>
          <a:p>
            <a:pPr marL="285750" indent="-285750">
              <a:buFont typeface="Arial" panose="020B0604020202020204" pitchFamily="34" charset="0"/>
              <a:buChar char="•"/>
            </a:pPr>
            <a:r>
              <a:rPr lang="en-US" dirty="0"/>
              <a:t>Data Exploration</a:t>
            </a:r>
          </a:p>
          <a:p>
            <a:pPr marL="285750" indent="-285750">
              <a:buFont typeface="Arial" panose="020B0604020202020204" pitchFamily="34" charset="0"/>
              <a:buChar char="•"/>
            </a:pPr>
            <a:r>
              <a:rPr lang="en-US" dirty="0"/>
              <a:t>Data Cleaning in Power Query</a:t>
            </a:r>
          </a:p>
          <a:p>
            <a:pPr marL="285750" indent="-285750">
              <a:buFont typeface="Arial" panose="020B0604020202020204" pitchFamily="34" charset="0"/>
              <a:buChar char="•"/>
            </a:pPr>
            <a:r>
              <a:rPr lang="en-US" dirty="0"/>
              <a:t>Visualization</a:t>
            </a:r>
          </a:p>
        </p:txBody>
      </p:sp>
    </p:spTree>
    <p:extLst>
      <p:ext uri="{BB962C8B-B14F-4D97-AF65-F5344CB8AC3E}">
        <p14:creationId xmlns:p14="http://schemas.microsoft.com/office/powerpoint/2010/main" val="1430138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05">
            <a:extLst>
              <a:ext uri="{FF2B5EF4-FFF2-40B4-BE49-F238E27FC236}">
                <a16:creationId xmlns:a16="http://schemas.microsoft.com/office/drawing/2014/main" id="{734F8B63-0C1D-770B-CA9D-EE7ACF817C1F}"/>
              </a:ext>
            </a:extLst>
          </p:cNvPr>
          <p:cNvSpPr>
            <a:spLocks noGrp="1"/>
          </p:cNvSpPr>
          <p:nvPr>
            <p:ph type="title"/>
          </p:nvPr>
        </p:nvSpPr>
        <p:spPr/>
        <p:txBody>
          <a:bodyPr/>
          <a:lstStyle/>
          <a:p>
            <a:r>
              <a:rPr lang="en-US" dirty="0"/>
              <a:t>Data analysis process</a:t>
            </a:r>
          </a:p>
        </p:txBody>
      </p:sp>
      <p:sp>
        <p:nvSpPr>
          <p:cNvPr id="139" name="Slide Number Placeholder 138">
            <a:extLst>
              <a:ext uri="{FF2B5EF4-FFF2-40B4-BE49-F238E27FC236}">
                <a16:creationId xmlns:a16="http://schemas.microsoft.com/office/drawing/2014/main" id="{0C6CCCC3-BCC9-AE9B-C2AE-4D9986B5F8AE}"/>
              </a:ext>
            </a:extLst>
          </p:cNvPr>
          <p:cNvSpPr>
            <a:spLocks noGrp="1"/>
          </p:cNvSpPr>
          <p:nvPr>
            <p:ph type="sldNum" sz="quarter" idx="11"/>
          </p:nvPr>
        </p:nvSpPr>
        <p:spPr/>
        <p:txBody>
          <a:bodyPr/>
          <a:lstStyle/>
          <a:p>
            <a:fld id="{294A09A9-5501-47C1-A89A-A340965A2BE2}" type="slidenum">
              <a:rPr lang="en-US" smtClean="0"/>
              <a:pPr/>
              <a:t>7</a:t>
            </a:fld>
            <a:endParaRPr lang="en-US" dirty="0"/>
          </a:p>
        </p:txBody>
      </p:sp>
      <p:pic>
        <p:nvPicPr>
          <p:cNvPr id="85" name="Picture Placeholder 84">
            <a:extLst>
              <a:ext uri="{FF2B5EF4-FFF2-40B4-BE49-F238E27FC236}">
                <a16:creationId xmlns:a16="http://schemas.microsoft.com/office/drawing/2014/main" id="{D65F5CE9-1D9A-9BF0-5ADD-C4E2693DA4CB}"/>
              </a:ext>
            </a:extLst>
          </p:cNvPr>
          <p:cNvPicPr>
            <a:picLocks noGrp="1" noChangeAspect="1"/>
          </p:cNvPicPr>
          <p:nvPr>
            <p:ph type="pic" sz="quarter" idx="22"/>
          </p:nvPr>
        </p:nvPicPr>
        <p:blipFill>
          <a:blip r:embed="rId2"/>
          <a:srcRect/>
          <a:stretch/>
        </p:blipFill>
        <p:spPr>
          <a:xfrm>
            <a:off x="1583555" y="2980517"/>
            <a:ext cx="713074" cy="713074"/>
          </a:xfrm>
        </p:spPr>
      </p:pic>
      <p:pic>
        <p:nvPicPr>
          <p:cNvPr id="86" name="Picture Placeholder 85">
            <a:extLst>
              <a:ext uri="{FF2B5EF4-FFF2-40B4-BE49-F238E27FC236}">
                <a16:creationId xmlns:a16="http://schemas.microsoft.com/office/drawing/2014/main" id="{EDC60F06-D73E-F719-14FA-A6F1ECF09300}"/>
              </a:ext>
            </a:extLst>
          </p:cNvPr>
          <p:cNvPicPr>
            <a:picLocks noGrp="1" noChangeAspect="1"/>
          </p:cNvPicPr>
          <p:nvPr>
            <p:ph type="pic" sz="quarter" idx="23"/>
          </p:nvPr>
        </p:nvPicPr>
        <p:blipFill>
          <a:blip r:embed="rId3"/>
          <a:srcRect/>
          <a:stretch/>
        </p:blipFill>
        <p:spPr/>
      </p:pic>
      <p:pic>
        <p:nvPicPr>
          <p:cNvPr id="87" name="Picture Placeholder 86">
            <a:extLst>
              <a:ext uri="{FF2B5EF4-FFF2-40B4-BE49-F238E27FC236}">
                <a16:creationId xmlns:a16="http://schemas.microsoft.com/office/drawing/2014/main" id="{ED53247D-56A2-6AB9-6FF9-0313BD7DB9E8}"/>
              </a:ext>
            </a:extLst>
          </p:cNvPr>
          <p:cNvPicPr>
            <a:picLocks noGrp="1" noChangeAspect="1"/>
          </p:cNvPicPr>
          <p:nvPr>
            <p:ph type="pic" sz="quarter" idx="24"/>
          </p:nvPr>
        </p:nvPicPr>
        <p:blipFill>
          <a:blip r:embed="rId4"/>
          <a:srcRect/>
          <a:stretch/>
        </p:blipFill>
        <p:spPr/>
      </p:pic>
      <p:pic>
        <p:nvPicPr>
          <p:cNvPr id="88" name="Picture Placeholder 87">
            <a:extLst>
              <a:ext uri="{FF2B5EF4-FFF2-40B4-BE49-F238E27FC236}">
                <a16:creationId xmlns:a16="http://schemas.microsoft.com/office/drawing/2014/main" id="{32BC0F61-A0C8-5BEF-A6E9-0E7ADE645FA6}"/>
              </a:ext>
            </a:extLst>
          </p:cNvPr>
          <p:cNvPicPr>
            <a:picLocks noGrp="1" noChangeAspect="1"/>
          </p:cNvPicPr>
          <p:nvPr>
            <p:ph type="pic" sz="quarter" idx="25"/>
          </p:nvPr>
        </p:nvPicPr>
        <p:blipFill>
          <a:blip r:embed="rId5"/>
          <a:srcRect/>
          <a:stretch/>
        </p:blipFill>
        <p:spPr/>
      </p:pic>
      <p:pic>
        <p:nvPicPr>
          <p:cNvPr id="90" name="Picture Placeholder 89">
            <a:extLst>
              <a:ext uri="{FF2B5EF4-FFF2-40B4-BE49-F238E27FC236}">
                <a16:creationId xmlns:a16="http://schemas.microsoft.com/office/drawing/2014/main" id="{86472D92-CAA9-AF6F-549B-2EE170C70DD7}"/>
              </a:ext>
            </a:extLst>
          </p:cNvPr>
          <p:cNvPicPr>
            <a:picLocks noGrp="1" noChangeAspect="1"/>
          </p:cNvPicPr>
          <p:nvPr>
            <p:ph type="pic" sz="quarter" idx="26"/>
          </p:nvPr>
        </p:nvPicPr>
        <p:blipFill>
          <a:blip r:embed="rId6"/>
          <a:srcRect/>
          <a:stretch/>
        </p:blipFill>
        <p:spPr/>
      </p:pic>
      <p:sp>
        <p:nvSpPr>
          <p:cNvPr id="3" name="Text Placeholder 2">
            <a:extLst>
              <a:ext uri="{FF2B5EF4-FFF2-40B4-BE49-F238E27FC236}">
                <a16:creationId xmlns:a16="http://schemas.microsoft.com/office/drawing/2014/main" id="{0CF4EECB-47E7-26A0-F3A1-ACAE7AEE5741}"/>
              </a:ext>
            </a:extLst>
          </p:cNvPr>
          <p:cNvSpPr>
            <a:spLocks noGrp="1"/>
          </p:cNvSpPr>
          <p:nvPr>
            <p:ph type="body" sz="quarter" idx="12"/>
          </p:nvPr>
        </p:nvSpPr>
        <p:spPr/>
        <p:txBody>
          <a:bodyPr/>
          <a:lstStyle/>
          <a:p>
            <a:r>
              <a:rPr lang="en-US" dirty="0"/>
              <a:t>Step 1</a:t>
            </a:r>
          </a:p>
        </p:txBody>
      </p:sp>
      <p:sp>
        <p:nvSpPr>
          <p:cNvPr id="133" name="Text Placeholder 132">
            <a:extLst>
              <a:ext uri="{FF2B5EF4-FFF2-40B4-BE49-F238E27FC236}">
                <a16:creationId xmlns:a16="http://schemas.microsoft.com/office/drawing/2014/main" id="{0D7DF893-CDC1-A213-86BF-C9C73F979CC5}"/>
              </a:ext>
            </a:extLst>
          </p:cNvPr>
          <p:cNvSpPr>
            <a:spLocks noGrp="1"/>
          </p:cNvSpPr>
          <p:nvPr>
            <p:ph type="body" sz="quarter" idx="28"/>
          </p:nvPr>
        </p:nvSpPr>
        <p:spPr/>
        <p:txBody>
          <a:bodyPr/>
          <a:lstStyle/>
          <a:p>
            <a:endParaRPr lang="en-US" dirty="0"/>
          </a:p>
        </p:txBody>
      </p:sp>
      <p:sp>
        <p:nvSpPr>
          <p:cNvPr id="5" name="Text Placeholder 4">
            <a:extLst>
              <a:ext uri="{FF2B5EF4-FFF2-40B4-BE49-F238E27FC236}">
                <a16:creationId xmlns:a16="http://schemas.microsoft.com/office/drawing/2014/main" id="{AC2F0535-53EA-30FB-770D-0C92BEEF3F6D}"/>
              </a:ext>
            </a:extLst>
          </p:cNvPr>
          <p:cNvSpPr>
            <a:spLocks noGrp="1"/>
          </p:cNvSpPr>
          <p:nvPr>
            <p:ph type="body" sz="quarter" idx="14"/>
          </p:nvPr>
        </p:nvSpPr>
        <p:spPr/>
        <p:txBody>
          <a:bodyPr/>
          <a:lstStyle/>
          <a:p>
            <a:pPr lvl="0"/>
            <a:r>
              <a:rPr lang="en-US" dirty="0"/>
              <a:t>Step 2</a:t>
            </a:r>
          </a:p>
        </p:txBody>
      </p:sp>
      <p:sp>
        <p:nvSpPr>
          <p:cNvPr id="134" name="Text Placeholder 133">
            <a:extLst>
              <a:ext uri="{FF2B5EF4-FFF2-40B4-BE49-F238E27FC236}">
                <a16:creationId xmlns:a16="http://schemas.microsoft.com/office/drawing/2014/main" id="{9CE100CE-4574-F901-234D-B9BEED642B9B}"/>
              </a:ext>
            </a:extLst>
          </p:cNvPr>
          <p:cNvSpPr>
            <a:spLocks noGrp="1"/>
          </p:cNvSpPr>
          <p:nvPr>
            <p:ph type="body" sz="quarter" idx="29"/>
          </p:nvPr>
        </p:nvSpPr>
        <p:spPr/>
        <p:txBody>
          <a:bodyPr/>
          <a:lstStyle/>
          <a:p>
            <a:endParaRPr lang="en-US" dirty="0"/>
          </a:p>
        </p:txBody>
      </p:sp>
      <p:sp>
        <p:nvSpPr>
          <p:cNvPr id="7" name="Text Placeholder 6">
            <a:extLst>
              <a:ext uri="{FF2B5EF4-FFF2-40B4-BE49-F238E27FC236}">
                <a16:creationId xmlns:a16="http://schemas.microsoft.com/office/drawing/2014/main" id="{31511481-29C6-275B-963E-B5AF2E87ADA2}"/>
              </a:ext>
            </a:extLst>
          </p:cNvPr>
          <p:cNvSpPr>
            <a:spLocks noGrp="1"/>
          </p:cNvSpPr>
          <p:nvPr>
            <p:ph type="body" sz="quarter" idx="16"/>
          </p:nvPr>
        </p:nvSpPr>
        <p:spPr/>
        <p:txBody>
          <a:bodyPr/>
          <a:lstStyle/>
          <a:p>
            <a:pPr lvl="0"/>
            <a:r>
              <a:rPr lang="en-US" dirty="0"/>
              <a:t>Step 3</a:t>
            </a:r>
          </a:p>
        </p:txBody>
      </p:sp>
      <p:sp>
        <p:nvSpPr>
          <p:cNvPr id="135" name="Text Placeholder 134">
            <a:extLst>
              <a:ext uri="{FF2B5EF4-FFF2-40B4-BE49-F238E27FC236}">
                <a16:creationId xmlns:a16="http://schemas.microsoft.com/office/drawing/2014/main" id="{288EBDBE-0ABC-82CE-4598-09F65E315AD7}"/>
              </a:ext>
            </a:extLst>
          </p:cNvPr>
          <p:cNvSpPr>
            <a:spLocks noGrp="1"/>
          </p:cNvSpPr>
          <p:nvPr>
            <p:ph type="body" sz="quarter" idx="30"/>
          </p:nvPr>
        </p:nvSpPr>
        <p:spPr/>
        <p:txBody>
          <a:bodyPr/>
          <a:lstStyle/>
          <a:p>
            <a:endParaRPr lang="en-US" dirty="0"/>
          </a:p>
        </p:txBody>
      </p:sp>
      <p:sp>
        <p:nvSpPr>
          <p:cNvPr id="9" name="Text Placeholder 8">
            <a:extLst>
              <a:ext uri="{FF2B5EF4-FFF2-40B4-BE49-F238E27FC236}">
                <a16:creationId xmlns:a16="http://schemas.microsoft.com/office/drawing/2014/main" id="{2F32973A-CF94-1C2B-BB12-B563173CC79A}"/>
              </a:ext>
            </a:extLst>
          </p:cNvPr>
          <p:cNvSpPr>
            <a:spLocks noGrp="1"/>
          </p:cNvSpPr>
          <p:nvPr>
            <p:ph type="body" sz="quarter" idx="18"/>
          </p:nvPr>
        </p:nvSpPr>
        <p:spPr/>
        <p:txBody>
          <a:bodyPr/>
          <a:lstStyle/>
          <a:p>
            <a:pPr lvl="0"/>
            <a:r>
              <a:rPr lang="en-US" dirty="0"/>
              <a:t>Step 4</a:t>
            </a:r>
          </a:p>
        </p:txBody>
      </p:sp>
      <p:sp>
        <p:nvSpPr>
          <p:cNvPr id="136" name="Text Placeholder 135">
            <a:extLst>
              <a:ext uri="{FF2B5EF4-FFF2-40B4-BE49-F238E27FC236}">
                <a16:creationId xmlns:a16="http://schemas.microsoft.com/office/drawing/2014/main" id="{14F6CD04-2A18-A6BD-AAB9-1D30D1563399}"/>
              </a:ext>
            </a:extLst>
          </p:cNvPr>
          <p:cNvSpPr>
            <a:spLocks noGrp="1"/>
          </p:cNvSpPr>
          <p:nvPr>
            <p:ph type="body" sz="quarter" idx="31"/>
          </p:nvPr>
        </p:nvSpPr>
        <p:spPr/>
        <p:txBody>
          <a:bodyPr/>
          <a:lstStyle/>
          <a:p>
            <a:endParaRPr lang="en-US" dirty="0"/>
          </a:p>
        </p:txBody>
      </p:sp>
      <p:sp>
        <p:nvSpPr>
          <p:cNvPr id="11" name="Text Placeholder 10">
            <a:extLst>
              <a:ext uri="{FF2B5EF4-FFF2-40B4-BE49-F238E27FC236}">
                <a16:creationId xmlns:a16="http://schemas.microsoft.com/office/drawing/2014/main" id="{CE7AA813-84F0-DB50-F6B6-A29A94662DAD}"/>
              </a:ext>
            </a:extLst>
          </p:cNvPr>
          <p:cNvSpPr>
            <a:spLocks noGrp="1"/>
          </p:cNvSpPr>
          <p:nvPr>
            <p:ph type="body" sz="quarter" idx="20"/>
          </p:nvPr>
        </p:nvSpPr>
        <p:spPr/>
        <p:txBody>
          <a:bodyPr/>
          <a:lstStyle/>
          <a:p>
            <a:pPr lvl="0"/>
            <a:r>
              <a:rPr lang="en-US" dirty="0"/>
              <a:t>Step 5</a:t>
            </a:r>
          </a:p>
        </p:txBody>
      </p:sp>
      <p:sp>
        <p:nvSpPr>
          <p:cNvPr id="137" name="Text Placeholder 136">
            <a:extLst>
              <a:ext uri="{FF2B5EF4-FFF2-40B4-BE49-F238E27FC236}">
                <a16:creationId xmlns:a16="http://schemas.microsoft.com/office/drawing/2014/main" id="{C171CBDB-4593-F4D1-30E9-A47F4C7CADAF}"/>
              </a:ext>
            </a:extLst>
          </p:cNvPr>
          <p:cNvSpPr>
            <a:spLocks noGrp="1"/>
          </p:cNvSpPr>
          <p:nvPr>
            <p:ph type="body" sz="quarter" idx="32"/>
          </p:nvPr>
        </p:nvSpPr>
        <p:spPr/>
        <p:txBody>
          <a:bodyPr/>
          <a:lstStyle/>
          <a:p>
            <a:endParaRPr lang="en-US" dirty="0"/>
          </a:p>
        </p:txBody>
      </p:sp>
      <p:sp>
        <p:nvSpPr>
          <p:cNvPr id="69" name="Text Placeholder 68">
            <a:extLst>
              <a:ext uri="{FF2B5EF4-FFF2-40B4-BE49-F238E27FC236}">
                <a16:creationId xmlns:a16="http://schemas.microsoft.com/office/drawing/2014/main" id="{4BBDF45D-9B32-0154-7602-2C43DAF6C0A6}"/>
              </a:ext>
            </a:extLst>
          </p:cNvPr>
          <p:cNvSpPr>
            <a:spLocks noGrp="1"/>
          </p:cNvSpPr>
          <p:nvPr>
            <p:ph type="body" sz="quarter" idx="13"/>
          </p:nvPr>
        </p:nvSpPr>
        <p:spPr/>
        <p:txBody>
          <a:bodyPr/>
          <a:lstStyle/>
          <a:p>
            <a:r>
              <a:rPr lang="en-US" dirty="0"/>
              <a:t>Define the Question</a:t>
            </a:r>
          </a:p>
          <a:p>
            <a:endParaRPr lang="en-US" dirty="0"/>
          </a:p>
        </p:txBody>
      </p:sp>
      <p:sp>
        <p:nvSpPr>
          <p:cNvPr id="70" name="Text Placeholder 69">
            <a:extLst>
              <a:ext uri="{FF2B5EF4-FFF2-40B4-BE49-F238E27FC236}">
                <a16:creationId xmlns:a16="http://schemas.microsoft.com/office/drawing/2014/main" id="{38FF6C9F-C7C5-37D5-4C61-BA14A636B732}"/>
              </a:ext>
            </a:extLst>
          </p:cNvPr>
          <p:cNvSpPr>
            <a:spLocks noGrp="1"/>
          </p:cNvSpPr>
          <p:nvPr>
            <p:ph type="body" sz="quarter" idx="15"/>
          </p:nvPr>
        </p:nvSpPr>
        <p:spPr/>
        <p:txBody>
          <a:bodyPr/>
          <a:lstStyle/>
          <a:p>
            <a:r>
              <a:rPr lang="en-US" dirty="0"/>
              <a:t>Collect the data</a:t>
            </a:r>
          </a:p>
          <a:p>
            <a:endParaRPr lang="en-US" dirty="0"/>
          </a:p>
        </p:txBody>
      </p:sp>
      <p:sp>
        <p:nvSpPr>
          <p:cNvPr id="71" name="Text Placeholder 70">
            <a:extLst>
              <a:ext uri="{FF2B5EF4-FFF2-40B4-BE49-F238E27FC236}">
                <a16:creationId xmlns:a16="http://schemas.microsoft.com/office/drawing/2014/main" id="{5973BD56-1612-983E-EA67-F4039B062085}"/>
              </a:ext>
            </a:extLst>
          </p:cNvPr>
          <p:cNvSpPr>
            <a:spLocks noGrp="1"/>
          </p:cNvSpPr>
          <p:nvPr>
            <p:ph type="body" sz="quarter" idx="17"/>
          </p:nvPr>
        </p:nvSpPr>
        <p:spPr/>
        <p:txBody>
          <a:bodyPr/>
          <a:lstStyle/>
          <a:p>
            <a:r>
              <a:rPr lang="en-US" dirty="0"/>
              <a:t>Clean the data</a:t>
            </a:r>
          </a:p>
          <a:p>
            <a:endParaRPr lang="en-US" dirty="0"/>
          </a:p>
        </p:txBody>
      </p:sp>
      <p:sp>
        <p:nvSpPr>
          <p:cNvPr id="72" name="Text Placeholder 71">
            <a:extLst>
              <a:ext uri="{FF2B5EF4-FFF2-40B4-BE49-F238E27FC236}">
                <a16:creationId xmlns:a16="http://schemas.microsoft.com/office/drawing/2014/main" id="{840CFADA-CAD6-2A04-5B15-5DB4DD6A84E0}"/>
              </a:ext>
            </a:extLst>
          </p:cNvPr>
          <p:cNvSpPr>
            <a:spLocks noGrp="1"/>
          </p:cNvSpPr>
          <p:nvPr>
            <p:ph type="body" sz="quarter" idx="19"/>
          </p:nvPr>
        </p:nvSpPr>
        <p:spPr/>
        <p:txBody>
          <a:bodyPr/>
          <a:lstStyle/>
          <a:p>
            <a:r>
              <a:rPr lang="en-US" dirty="0"/>
              <a:t>Analyze the data</a:t>
            </a:r>
          </a:p>
          <a:p>
            <a:endParaRPr lang="en-US" dirty="0"/>
          </a:p>
        </p:txBody>
      </p:sp>
      <p:sp>
        <p:nvSpPr>
          <p:cNvPr id="73" name="Text Placeholder 72">
            <a:extLst>
              <a:ext uri="{FF2B5EF4-FFF2-40B4-BE49-F238E27FC236}">
                <a16:creationId xmlns:a16="http://schemas.microsoft.com/office/drawing/2014/main" id="{DB3347BB-2913-A230-8362-2B778394E7CE}"/>
              </a:ext>
            </a:extLst>
          </p:cNvPr>
          <p:cNvSpPr>
            <a:spLocks noGrp="1"/>
          </p:cNvSpPr>
          <p:nvPr>
            <p:ph type="body" sz="quarter" idx="21"/>
          </p:nvPr>
        </p:nvSpPr>
        <p:spPr/>
        <p:txBody>
          <a:bodyPr/>
          <a:lstStyle/>
          <a:p>
            <a:pPr lvl="0"/>
            <a:r>
              <a:rPr lang="en-US" dirty="0"/>
              <a:t>Visualize and Share the Insights</a:t>
            </a:r>
          </a:p>
        </p:txBody>
      </p:sp>
    </p:spTree>
    <p:extLst>
      <p:ext uri="{BB962C8B-B14F-4D97-AF65-F5344CB8AC3E}">
        <p14:creationId xmlns:p14="http://schemas.microsoft.com/office/powerpoint/2010/main" val="3510130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57144164-5503-9D11-4F68-81F4CD378333}"/>
              </a:ext>
            </a:extLst>
          </p:cNvPr>
          <p:cNvSpPr>
            <a:spLocks noGrp="1"/>
          </p:cNvSpPr>
          <p:nvPr>
            <p:ph type="title"/>
          </p:nvPr>
        </p:nvSpPr>
        <p:spPr/>
        <p:txBody>
          <a:bodyPr/>
          <a:lstStyle/>
          <a:p>
            <a:r>
              <a:rPr lang="en-US" dirty="0"/>
              <a:t>MEET OUR TEAM</a:t>
            </a:r>
          </a:p>
        </p:txBody>
      </p:sp>
      <p:sp>
        <p:nvSpPr>
          <p:cNvPr id="11" name="Slide Number Placeholder 10">
            <a:extLst>
              <a:ext uri="{FF2B5EF4-FFF2-40B4-BE49-F238E27FC236}">
                <a16:creationId xmlns:a16="http://schemas.microsoft.com/office/drawing/2014/main" id="{9816FD90-6ABD-5EA8-0870-E27733B9F685}"/>
              </a:ext>
            </a:extLst>
          </p:cNvPr>
          <p:cNvSpPr>
            <a:spLocks noGrp="1"/>
          </p:cNvSpPr>
          <p:nvPr>
            <p:ph type="sldNum" sz="quarter" idx="11"/>
          </p:nvPr>
        </p:nvSpPr>
        <p:spPr/>
        <p:txBody>
          <a:bodyPr/>
          <a:lstStyle/>
          <a:p>
            <a:fld id="{294A09A9-5501-47C1-A89A-A340965A2BE2}" type="slidenum">
              <a:rPr lang="en-US" smtClean="0"/>
              <a:pPr/>
              <a:t>8</a:t>
            </a:fld>
            <a:endParaRPr lang="en-US" dirty="0"/>
          </a:p>
        </p:txBody>
      </p:sp>
      <p:sp>
        <p:nvSpPr>
          <p:cNvPr id="3" name="Text Placeholder 2">
            <a:extLst>
              <a:ext uri="{FF2B5EF4-FFF2-40B4-BE49-F238E27FC236}">
                <a16:creationId xmlns:a16="http://schemas.microsoft.com/office/drawing/2014/main" id="{CFC225EB-9239-A8F4-48C2-D2E44A245C26}"/>
              </a:ext>
            </a:extLst>
          </p:cNvPr>
          <p:cNvSpPr>
            <a:spLocks noGrp="1"/>
          </p:cNvSpPr>
          <p:nvPr>
            <p:ph type="body" sz="quarter" idx="12"/>
          </p:nvPr>
        </p:nvSpPr>
        <p:spPr/>
        <p:txBody>
          <a:bodyPr/>
          <a:lstStyle/>
          <a:p>
            <a:r>
              <a:rPr lang="en-US" dirty="0"/>
              <a:t>Mr. Abhishek RT</a:t>
            </a:r>
          </a:p>
        </p:txBody>
      </p:sp>
      <p:sp>
        <p:nvSpPr>
          <p:cNvPr id="7" name="Text Placeholder 6">
            <a:extLst>
              <a:ext uri="{FF2B5EF4-FFF2-40B4-BE49-F238E27FC236}">
                <a16:creationId xmlns:a16="http://schemas.microsoft.com/office/drawing/2014/main" id="{24AD9EB9-CF0D-0D70-D541-05E1A813D00F}"/>
              </a:ext>
            </a:extLst>
          </p:cNvPr>
          <p:cNvSpPr>
            <a:spLocks noGrp="1"/>
          </p:cNvSpPr>
          <p:nvPr>
            <p:ph type="body" sz="quarter" idx="14"/>
          </p:nvPr>
        </p:nvSpPr>
        <p:spPr/>
        <p:txBody>
          <a:bodyPr/>
          <a:lstStyle/>
          <a:p>
            <a:r>
              <a:rPr lang="en-US" dirty="0"/>
              <a:t>Mr. Naveen M C</a:t>
            </a:r>
          </a:p>
        </p:txBody>
      </p:sp>
      <p:sp>
        <p:nvSpPr>
          <p:cNvPr id="24" name="Text Placeholder 23">
            <a:extLst>
              <a:ext uri="{FF2B5EF4-FFF2-40B4-BE49-F238E27FC236}">
                <a16:creationId xmlns:a16="http://schemas.microsoft.com/office/drawing/2014/main" id="{A08E8B8F-C1C7-42D2-AF16-3C906C92DD58}"/>
              </a:ext>
            </a:extLst>
          </p:cNvPr>
          <p:cNvSpPr>
            <a:spLocks noGrp="1"/>
          </p:cNvSpPr>
          <p:nvPr>
            <p:ph type="body" sz="quarter" idx="16"/>
          </p:nvPr>
        </p:nvSpPr>
        <p:spPr/>
        <p:txBody>
          <a:bodyPr/>
          <a:lstStyle/>
          <a:p>
            <a:r>
              <a:rPr lang="en-IN" dirty="0"/>
              <a:t>Mr. Sabarish K P</a:t>
            </a:r>
          </a:p>
        </p:txBody>
      </p:sp>
      <p:sp>
        <p:nvSpPr>
          <p:cNvPr id="26" name="Text Placeholder 25">
            <a:extLst>
              <a:ext uri="{FF2B5EF4-FFF2-40B4-BE49-F238E27FC236}">
                <a16:creationId xmlns:a16="http://schemas.microsoft.com/office/drawing/2014/main" id="{33C29E15-E4ED-DE13-1EE8-8AE006E6B74E}"/>
              </a:ext>
            </a:extLst>
          </p:cNvPr>
          <p:cNvSpPr>
            <a:spLocks noGrp="1"/>
          </p:cNvSpPr>
          <p:nvPr>
            <p:ph type="body" sz="quarter" idx="18"/>
          </p:nvPr>
        </p:nvSpPr>
        <p:spPr/>
        <p:txBody>
          <a:bodyPr/>
          <a:lstStyle/>
          <a:p>
            <a:r>
              <a:rPr lang="en-IN" dirty="0"/>
              <a:t>Mr. Kanchu Sai Charan</a:t>
            </a:r>
          </a:p>
        </p:txBody>
      </p:sp>
      <p:pic>
        <p:nvPicPr>
          <p:cNvPr id="18" name="Picture Placeholder 17">
            <a:extLst>
              <a:ext uri="{FF2B5EF4-FFF2-40B4-BE49-F238E27FC236}">
                <a16:creationId xmlns:a16="http://schemas.microsoft.com/office/drawing/2014/main" id="{F4608F53-148D-4D2F-6672-8A90E230C68A}"/>
              </a:ext>
            </a:extLst>
          </p:cNvPr>
          <p:cNvPicPr>
            <a:picLocks noGrp="1" noChangeAspect="1"/>
          </p:cNvPicPr>
          <p:nvPr>
            <p:ph type="pic" sz="quarter" idx="22"/>
          </p:nvPr>
        </p:nvPicPr>
        <p:blipFill>
          <a:blip r:embed="rId2"/>
          <a:srcRect l="4334" r="4334"/>
          <a:stretch/>
        </p:blipFill>
        <p:spPr/>
      </p:pic>
      <p:sp>
        <p:nvSpPr>
          <p:cNvPr id="32" name="Text Placeholder 31">
            <a:extLst>
              <a:ext uri="{FF2B5EF4-FFF2-40B4-BE49-F238E27FC236}">
                <a16:creationId xmlns:a16="http://schemas.microsoft.com/office/drawing/2014/main" id="{F0CE9080-262A-1230-2F79-C4F129D253DE}"/>
              </a:ext>
            </a:extLst>
          </p:cNvPr>
          <p:cNvSpPr>
            <a:spLocks noGrp="1"/>
          </p:cNvSpPr>
          <p:nvPr>
            <p:ph type="body" sz="quarter" idx="28"/>
          </p:nvPr>
        </p:nvSpPr>
        <p:spPr/>
        <p:txBody>
          <a:bodyPr/>
          <a:lstStyle/>
          <a:p>
            <a:r>
              <a:rPr lang="en-US" dirty="0" err="1"/>
              <a:t>Kadire</a:t>
            </a:r>
            <a:r>
              <a:rPr lang="en-US" dirty="0"/>
              <a:t> </a:t>
            </a:r>
            <a:r>
              <a:rPr lang="en-US" dirty="0" err="1"/>
              <a:t>Akhila</a:t>
            </a:r>
            <a:endParaRPr lang="en-IN" dirty="0"/>
          </a:p>
        </p:txBody>
      </p:sp>
      <p:sp>
        <p:nvSpPr>
          <p:cNvPr id="35" name="Text Placeholder 34">
            <a:extLst>
              <a:ext uri="{FF2B5EF4-FFF2-40B4-BE49-F238E27FC236}">
                <a16:creationId xmlns:a16="http://schemas.microsoft.com/office/drawing/2014/main" id="{F79C2647-4C8E-F44B-70E6-14A9A7D90458}"/>
              </a:ext>
            </a:extLst>
          </p:cNvPr>
          <p:cNvSpPr>
            <a:spLocks noGrp="1"/>
          </p:cNvSpPr>
          <p:nvPr>
            <p:ph type="body" sz="quarter" idx="30"/>
          </p:nvPr>
        </p:nvSpPr>
        <p:spPr/>
        <p:txBody>
          <a:bodyPr/>
          <a:lstStyle/>
          <a:p>
            <a:r>
              <a:rPr lang="en-IN" dirty="0"/>
              <a:t>Mrs. Venkata Lakshmi Anusha Macherla</a:t>
            </a:r>
          </a:p>
        </p:txBody>
      </p:sp>
      <p:sp>
        <p:nvSpPr>
          <p:cNvPr id="37" name="Text Placeholder 36">
            <a:extLst>
              <a:ext uri="{FF2B5EF4-FFF2-40B4-BE49-F238E27FC236}">
                <a16:creationId xmlns:a16="http://schemas.microsoft.com/office/drawing/2014/main" id="{E07C4B0F-6EBE-F906-BE03-2BF95241FD34}"/>
              </a:ext>
            </a:extLst>
          </p:cNvPr>
          <p:cNvSpPr>
            <a:spLocks noGrp="1"/>
          </p:cNvSpPr>
          <p:nvPr>
            <p:ph type="body" sz="quarter" idx="32"/>
          </p:nvPr>
        </p:nvSpPr>
        <p:spPr>
          <a:xfrm>
            <a:off x="7430744" y="5193793"/>
            <a:ext cx="2286000" cy="665140"/>
          </a:xfrm>
        </p:spPr>
        <p:txBody>
          <a:bodyPr/>
          <a:lstStyle/>
          <a:p>
            <a:r>
              <a:rPr lang="en-US" dirty="0"/>
              <a:t>Miss S</a:t>
            </a:r>
            <a:r>
              <a:rPr lang="en-IN" dirty="0"/>
              <a:t>arita Aghadate</a:t>
            </a:r>
          </a:p>
        </p:txBody>
      </p:sp>
      <p:pic>
        <p:nvPicPr>
          <p:cNvPr id="23" name="Picture Placeholder 22">
            <a:extLst>
              <a:ext uri="{FF2B5EF4-FFF2-40B4-BE49-F238E27FC236}">
                <a16:creationId xmlns:a16="http://schemas.microsoft.com/office/drawing/2014/main" id="{432F044E-82F7-BE7D-5F9D-192087D8B48B}"/>
              </a:ext>
            </a:extLst>
          </p:cNvPr>
          <p:cNvPicPr>
            <a:picLocks noGrp="1" noChangeAspect="1"/>
          </p:cNvPicPr>
          <p:nvPr>
            <p:ph type="pic" sz="quarter" idx="21"/>
          </p:nvPr>
        </p:nvPicPr>
        <p:blipFill>
          <a:blip r:embed="rId3"/>
          <a:srcRect l="372" r="372"/>
          <a:stretch>
            <a:fillRect/>
          </a:stretch>
        </p:blipFill>
        <p:spPr/>
      </p:pic>
      <p:pic>
        <p:nvPicPr>
          <p:cNvPr id="41" name="Picture Placeholder 40">
            <a:extLst>
              <a:ext uri="{FF2B5EF4-FFF2-40B4-BE49-F238E27FC236}">
                <a16:creationId xmlns:a16="http://schemas.microsoft.com/office/drawing/2014/main" id="{89F153D7-0031-2B4C-817F-0EF4F06F5F5F}"/>
              </a:ext>
            </a:extLst>
          </p:cNvPr>
          <p:cNvPicPr>
            <a:picLocks noGrp="1" noChangeAspect="1"/>
          </p:cNvPicPr>
          <p:nvPr>
            <p:ph type="pic" sz="quarter" idx="25"/>
          </p:nvPr>
        </p:nvPicPr>
        <p:blipFill>
          <a:blip r:embed="rId4"/>
          <a:srcRect t="12" b="12"/>
          <a:stretch>
            <a:fillRect/>
          </a:stretch>
        </p:blipFill>
        <p:spPr/>
      </p:pic>
      <p:pic>
        <p:nvPicPr>
          <p:cNvPr id="47" name="Picture Placeholder 46">
            <a:extLst>
              <a:ext uri="{FF2B5EF4-FFF2-40B4-BE49-F238E27FC236}">
                <a16:creationId xmlns:a16="http://schemas.microsoft.com/office/drawing/2014/main" id="{753A4082-BB14-85C5-BE65-30AAED9C9FD7}"/>
              </a:ext>
            </a:extLst>
          </p:cNvPr>
          <p:cNvPicPr>
            <a:picLocks noGrp="1" noChangeAspect="1"/>
          </p:cNvPicPr>
          <p:nvPr>
            <p:ph type="pic" sz="quarter" idx="23"/>
          </p:nvPr>
        </p:nvPicPr>
        <p:blipFill>
          <a:blip r:embed="rId5"/>
          <a:srcRect t="5716" b="5716"/>
          <a:stretch>
            <a:fillRect/>
          </a:stretch>
        </p:blipFill>
        <p:spPr/>
      </p:pic>
      <p:pic>
        <p:nvPicPr>
          <p:cNvPr id="9" name="Picture Placeholder 8">
            <a:extLst>
              <a:ext uri="{FF2B5EF4-FFF2-40B4-BE49-F238E27FC236}">
                <a16:creationId xmlns:a16="http://schemas.microsoft.com/office/drawing/2014/main" id="{76B0F6E2-53F9-C04F-0031-5E9C93A50077}"/>
              </a:ext>
            </a:extLst>
          </p:cNvPr>
          <p:cNvPicPr>
            <a:picLocks noGrp="1" noChangeAspect="1"/>
          </p:cNvPicPr>
          <p:nvPr>
            <p:ph type="pic" sz="quarter" idx="26"/>
          </p:nvPr>
        </p:nvPicPr>
        <p:blipFill>
          <a:blip r:embed="rId6"/>
          <a:srcRect l="75" r="75"/>
          <a:stretch>
            <a:fillRect/>
          </a:stretch>
        </p:blipFill>
        <p:spPr/>
      </p:pic>
      <p:sp>
        <p:nvSpPr>
          <p:cNvPr id="12" name="Picture Placeholder 11">
            <a:extLst>
              <a:ext uri="{FF2B5EF4-FFF2-40B4-BE49-F238E27FC236}">
                <a16:creationId xmlns:a16="http://schemas.microsoft.com/office/drawing/2014/main" id="{5AFBD741-258F-6469-7F15-86E333E81069}"/>
              </a:ext>
            </a:extLst>
          </p:cNvPr>
          <p:cNvSpPr>
            <a:spLocks noGrp="1"/>
          </p:cNvSpPr>
          <p:nvPr>
            <p:ph type="pic" sz="quarter" idx="24"/>
          </p:nvPr>
        </p:nvSpPr>
        <p:spPr/>
        <p:txBody>
          <a:bodyPr/>
          <a:lstStyle/>
          <a:p>
            <a:endParaRPr lang="en-IN"/>
          </a:p>
        </p:txBody>
      </p:sp>
      <p:sp>
        <p:nvSpPr>
          <p:cNvPr id="15" name="Picture Placeholder 14">
            <a:extLst>
              <a:ext uri="{FF2B5EF4-FFF2-40B4-BE49-F238E27FC236}">
                <a16:creationId xmlns:a16="http://schemas.microsoft.com/office/drawing/2014/main" id="{83009B92-C5EE-227A-0063-90C613E80746}"/>
              </a:ext>
            </a:extLst>
          </p:cNvPr>
          <p:cNvSpPr>
            <a:spLocks noGrp="1"/>
          </p:cNvSpPr>
          <p:nvPr>
            <p:ph type="pic" sz="quarter" idx="20"/>
          </p:nvPr>
        </p:nvSpPr>
        <p:spPr/>
        <p:txBody>
          <a:bodyPr/>
          <a:lstStyle/>
          <a:p>
            <a:endParaRPr lang="en-IN"/>
          </a:p>
        </p:txBody>
      </p:sp>
    </p:spTree>
    <p:extLst>
      <p:ext uri="{BB962C8B-B14F-4D97-AF65-F5344CB8AC3E}">
        <p14:creationId xmlns:p14="http://schemas.microsoft.com/office/powerpoint/2010/main" val="1579562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977168" y="137359"/>
            <a:ext cx="10816596" cy="1069848"/>
          </a:xfrm>
        </p:spPr>
        <p:txBody>
          <a:bodyPr/>
          <a:lstStyle/>
          <a:p>
            <a:pPr algn="ctr"/>
            <a:r>
              <a:rPr lang="en-US" sz="3600" spc="0" dirty="0"/>
              <a:t>KPI-1 : </a:t>
            </a:r>
            <a:r>
              <a:rPr lang="en-IN" sz="3600" spc="0" dirty="0"/>
              <a:t>Average Attrition rate for all Departments</a:t>
            </a:r>
            <a:endParaRPr lang="en-US" sz="3600" spc="0" dirty="0"/>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9</a:t>
            </a:fld>
            <a:endParaRPr lang="en-US" dirty="0"/>
          </a:p>
        </p:txBody>
      </p:sp>
      <p:sp>
        <p:nvSpPr>
          <p:cNvPr id="4" name="Content Placeholder 3">
            <a:extLst>
              <a:ext uri="{FF2B5EF4-FFF2-40B4-BE49-F238E27FC236}">
                <a16:creationId xmlns:a16="http://schemas.microsoft.com/office/drawing/2014/main" id="{BE22F651-7ABC-015D-B5C4-622708A64CB1}"/>
              </a:ext>
            </a:extLst>
          </p:cNvPr>
          <p:cNvSpPr>
            <a:spLocks noGrp="1"/>
          </p:cNvSpPr>
          <p:nvPr>
            <p:ph sz="half" idx="2"/>
          </p:nvPr>
        </p:nvSpPr>
        <p:spPr>
          <a:xfrm>
            <a:off x="1102758" y="1566910"/>
            <a:ext cx="5010934" cy="5027853"/>
          </a:xfrm>
        </p:spPr>
        <p:txBody>
          <a:bodyPr/>
          <a:lstStyle/>
          <a:p>
            <a:pPr algn="just"/>
            <a:r>
              <a:rPr lang="en-US" dirty="0">
                <a:latin typeface="Arial" panose="020B0604020202020204" pitchFamily="34" charset="0"/>
                <a:cs typeface="Arial" panose="020B0604020202020204" pitchFamily="34" charset="0"/>
              </a:rPr>
              <a:t>This KPI is to find out the relationship between each department and its attrition rate, and here attrition rate is highest for Research &amp; Development Department whereas lowest is for Hardware Department.</a:t>
            </a:r>
          </a:p>
          <a:p>
            <a:pPr algn="just"/>
            <a:r>
              <a:rPr lang="en-US" dirty="0">
                <a:latin typeface="Arial" panose="020B0604020202020204" pitchFamily="34" charset="0"/>
                <a:cs typeface="Arial" panose="020B0604020202020204" pitchFamily="34" charset="0"/>
              </a:rPr>
              <a:t> We can clearly say that the attrition rate of employees for every department is almost 50%, which indicates that the attrition rate of employees does not depend on the department.</a:t>
            </a:r>
          </a:p>
          <a:p>
            <a:pPr algn="just"/>
            <a:r>
              <a:rPr lang="en-US" dirty="0">
                <a:latin typeface="Arial" panose="020B0604020202020204" pitchFamily="34" charset="0"/>
                <a:cs typeface="Arial" panose="020B0604020202020204" pitchFamily="34" charset="0"/>
              </a:rPr>
              <a:t>So, irrespective of the department, almost 50% of employees are leaving the company.</a:t>
            </a:r>
          </a:p>
          <a:p>
            <a:pPr algn="just"/>
            <a:r>
              <a:rPr lang="en-US" dirty="0">
                <a:latin typeface="Arial" panose="020B0604020202020204" pitchFamily="34" charset="0"/>
                <a:cs typeface="Arial" panose="020B0604020202020204" pitchFamily="34" charset="0"/>
              </a:rPr>
              <a:t>From this calculation and visualization, we concluded that we must make strong strategies to minimize attrition rate and improve our company’s employee retention so that we can balance the company’s growth and right talent.</a:t>
            </a:r>
            <a:endParaRPr lang="en-IN" dirty="0">
              <a:latin typeface="Arial" panose="020B0604020202020204" pitchFamily="34" charset="0"/>
              <a:cs typeface="Arial" panose="020B0604020202020204" pitchFamily="34" charset="0"/>
            </a:endParaRPr>
          </a:p>
        </p:txBody>
      </p:sp>
      <p:sp>
        <p:nvSpPr>
          <p:cNvPr id="10" name="glass card">
            <a:extLst>
              <a:ext uri="{FF2B5EF4-FFF2-40B4-BE49-F238E27FC236}">
                <a16:creationId xmlns:a16="http://schemas.microsoft.com/office/drawing/2014/main" id="{E7456852-2093-83E9-F73F-1CEDB8B45CDE}"/>
              </a:ext>
            </a:extLst>
          </p:cNvPr>
          <p:cNvSpPr/>
          <p:nvPr/>
        </p:nvSpPr>
        <p:spPr>
          <a:xfrm>
            <a:off x="6520873" y="1948873"/>
            <a:ext cx="4819320" cy="3112983"/>
          </a:xfrm>
          <a:prstGeom prst="roundRect">
            <a:avLst>
              <a:gd name="adj" fmla="val 6806"/>
            </a:avLst>
          </a:prstGeom>
          <a:gradFill flip="none" rotWithShape="1">
            <a:gsLst>
              <a:gs pos="0">
                <a:schemeClr val="accent6"/>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5" name="Chart 4">
            <a:extLst>
              <a:ext uri="{FF2B5EF4-FFF2-40B4-BE49-F238E27FC236}">
                <a16:creationId xmlns:a16="http://schemas.microsoft.com/office/drawing/2014/main" id="{00000000-0008-0000-0000-000003000000}"/>
              </a:ext>
            </a:extLst>
          </p:cNvPr>
          <p:cNvGraphicFramePr>
            <a:graphicFrameLocks/>
          </p:cNvGraphicFramePr>
          <p:nvPr>
            <p:extLst>
              <p:ext uri="{D42A27DB-BD31-4B8C-83A1-F6EECF244321}">
                <p14:modId xmlns:p14="http://schemas.microsoft.com/office/powerpoint/2010/main" val="3259487942"/>
              </p:ext>
            </p:extLst>
          </p:nvPr>
        </p:nvGraphicFramePr>
        <p:xfrm>
          <a:off x="6486525" y="1847851"/>
          <a:ext cx="4953000" cy="320992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71604814"/>
      </p:ext>
    </p:extLst>
  </p:cSld>
  <p:clrMapOvr>
    <a:masterClrMapping/>
  </p:clrMapOvr>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A4A3FD6-E6BF-490E-B6B4-6A011394B0E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2CF8670-35D1-4455-AC7A-762B7388B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3C4A95C-9007-4EA6-944B-306B6F2A010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TM66925244</Template>
  <TotalTime>651</TotalTime>
  <Words>1078</Words>
  <Application>Microsoft Office PowerPoint</Application>
  <PresentationFormat>Widescreen</PresentationFormat>
  <Paragraphs>139</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Century Gothic</vt:lpstr>
      <vt:lpstr>Courier New</vt:lpstr>
      <vt:lpstr>Segoe UI</vt:lpstr>
      <vt:lpstr>Segoe UI Light</vt:lpstr>
      <vt:lpstr>Tw Cen MT</vt:lpstr>
      <vt:lpstr>Office Theme</vt:lpstr>
      <vt:lpstr>HR ANALYTICS data analysis project</vt:lpstr>
      <vt:lpstr>great vision without great people is irrelevant. </vt:lpstr>
      <vt:lpstr>CONTENTS</vt:lpstr>
      <vt:lpstr>INTRODUCTION</vt:lpstr>
      <vt:lpstr>Data set</vt:lpstr>
      <vt:lpstr>Tools used in the project</vt:lpstr>
      <vt:lpstr>Data analysis process</vt:lpstr>
      <vt:lpstr>MEET OUR TEAM</vt:lpstr>
      <vt:lpstr>KPI-1 : Average Attrition rate for all Departments</vt:lpstr>
      <vt:lpstr>KPI-2 : Average Hourly rate of Male Research Scientist</vt:lpstr>
      <vt:lpstr>KPI-3 : Attrition rate Vs Monthly income stats</vt:lpstr>
      <vt:lpstr>KPI - 4 : Average working years for each Department</vt:lpstr>
      <vt:lpstr>KPI-5 :</vt:lpstr>
      <vt:lpstr>KPI-6 :</vt:lpstr>
      <vt:lpstr>Dashboard &amp; Queries</vt:lpstr>
      <vt:lpstr>Excel Dashboard</vt:lpstr>
      <vt:lpstr>POWERBI Dashboard</vt:lpstr>
      <vt:lpstr>TABLEAU Dashboard</vt:lpstr>
      <vt:lpstr>SQL Queries and 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 INVESTING &amp; TRADING</dc:title>
  <dc:creator>Sabarish K P</dc:creator>
  <cp:lastModifiedBy>umesh aghadate</cp:lastModifiedBy>
  <cp:revision>47</cp:revision>
  <dcterms:created xsi:type="dcterms:W3CDTF">2023-06-14T04:21:57Z</dcterms:created>
  <dcterms:modified xsi:type="dcterms:W3CDTF">2023-09-01T02:31:28Z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